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7" r:id="rId2"/>
  </p:sldMasterIdLst>
  <p:notesMasterIdLst>
    <p:notesMasterId r:id="rId71"/>
  </p:notesMasterIdLst>
  <p:sldIdLst>
    <p:sldId id="256" r:id="rId3"/>
    <p:sldId id="257" r:id="rId4"/>
    <p:sldId id="260" r:id="rId5"/>
    <p:sldId id="262" r:id="rId6"/>
    <p:sldId id="315" r:id="rId7"/>
    <p:sldId id="258" r:id="rId8"/>
    <p:sldId id="339" r:id="rId9"/>
    <p:sldId id="340" r:id="rId10"/>
    <p:sldId id="341" r:id="rId11"/>
    <p:sldId id="331" r:id="rId12"/>
    <p:sldId id="332" r:id="rId13"/>
    <p:sldId id="333" r:id="rId14"/>
    <p:sldId id="334" r:id="rId15"/>
    <p:sldId id="335" r:id="rId16"/>
    <p:sldId id="336" r:id="rId17"/>
    <p:sldId id="337" r:id="rId18"/>
    <p:sldId id="338" r:id="rId19"/>
    <p:sldId id="342" r:id="rId20"/>
    <p:sldId id="291" r:id="rId21"/>
    <p:sldId id="292" r:id="rId22"/>
    <p:sldId id="323" r:id="rId23"/>
    <p:sldId id="324" r:id="rId24"/>
    <p:sldId id="325" r:id="rId25"/>
    <p:sldId id="326" r:id="rId26"/>
    <p:sldId id="327" r:id="rId27"/>
    <p:sldId id="328" r:id="rId28"/>
    <p:sldId id="343" r:id="rId29"/>
    <p:sldId id="346" r:id="rId30"/>
    <p:sldId id="347" r:id="rId31"/>
    <p:sldId id="348" r:id="rId32"/>
    <p:sldId id="366" r:id="rId33"/>
    <p:sldId id="349" r:id="rId34"/>
    <p:sldId id="350" r:id="rId35"/>
    <p:sldId id="351" r:id="rId36"/>
    <p:sldId id="353" r:id="rId37"/>
    <p:sldId id="354" r:id="rId38"/>
    <p:sldId id="355" r:id="rId39"/>
    <p:sldId id="367" r:id="rId40"/>
    <p:sldId id="356" r:id="rId41"/>
    <p:sldId id="357" r:id="rId42"/>
    <p:sldId id="358" r:id="rId43"/>
    <p:sldId id="360" r:id="rId44"/>
    <p:sldId id="361" r:id="rId45"/>
    <p:sldId id="362" r:id="rId46"/>
    <p:sldId id="368" r:id="rId47"/>
    <p:sldId id="363" r:id="rId48"/>
    <p:sldId id="364" r:id="rId49"/>
    <p:sldId id="365" r:id="rId50"/>
    <p:sldId id="271" r:id="rId51"/>
    <p:sldId id="289" r:id="rId52"/>
    <p:sldId id="290" r:id="rId53"/>
    <p:sldId id="370" r:id="rId54"/>
    <p:sldId id="371" r:id="rId55"/>
    <p:sldId id="372" r:id="rId56"/>
    <p:sldId id="373" r:id="rId57"/>
    <p:sldId id="374" r:id="rId58"/>
    <p:sldId id="375" r:id="rId59"/>
    <p:sldId id="376" r:id="rId60"/>
    <p:sldId id="377" r:id="rId61"/>
    <p:sldId id="329" r:id="rId62"/>
    <p:sldId id="330" r:id="rId63"/>
    <p:sldId id="278" r:id="rId64"/>
    <p:sldId id="274" r:id="rId65"/>
    <p:sldId id="275" r:id="rId66"/>
    <p:sldId id="306" r:id="rId67"/>
    <p:sldId id="345" r:id="rId68"/>
    <p:sldId id="344" r:id="rId69"/>
    <p:sldId id="277" r:id="rId7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31D"/>
    <a:srgbClr val="A46026"/>
    <a:srgbClr val="FFE653"/>
    <a:srgbClr val="FDD900"/>
    <a:srgbClr val="6C59A6"/>
    <a:srgbClr val="DF4142"/>
    <a:srgbClr val="009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67647" autoAdjust="0"/>
  </p:normalViewPr>
  <p:slideViewPr>
    <p:cSldViewPr snapToGrid="0">
      <p:cViewPr varScale="1">
        <p:scale>
          <a:sx n="85" d="100"/>
          <a:sy n="85" d="100"/>
        </p:scale>
        <p:origin x="1608" y="84"/>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652B0C-0EEF-4FBE-AB47-83893412D887}" type="datetimeFigureOut">
              <a:rPr lang="en-US" smtClean="0"/>
              <a:t>4/24/2017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C68996-EED5-4B29-9499-9B8994D2938E}" type="slidenum">
              <a:rPr lang="en-US" smtClean="0"/>
              <a:t>‹#›</a:t>
            </a:fld>
            <a:endParaRPr lang="en-US"/>
          </a:p>
        </p:txBody>
      </p:sp>
    </p:spTree>
    <p:extLst>
      <p:ext uri="{BB962C8B-B14F-4D97-AF65-F5344CB8AC3E}">
        <p14:creationId xmlns:p14="http://schemas.microsoft.com/office/powerpoint/2010/main" val="61850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Introduce speakers and if the group is small enough, do introductions with</a:t>
            </a:r>
            <a:r>
              <a:rPr lang="en-US" b="1" baseline="0" dirty="0" smtClean="0"/>
              <a:t> the participants</a:t>
            </a:r>
            <a:endParaRPr lang="en-US" dirty="0"/>
          </a:p>
        </p:txBody>
      </p:sp>
      <p:sp>
        <p:nvSpPr>
          <p:cNvPr id="4" name="Slide Number Placeholder 3"/>
          <p:cNvSpPr>
            <a:spLocks noGrp="1"/>
          </p:cNvSpPr>
          <p:nvPr>
            <p:ph type="sldNum" sz="quarter" idx="10"/>
          </p:nvPr>
        </p:nvSpPr>
        <p:spPr/>
        <p:txBody>
          <a:bodyPr/>
          <a:lstStyle/>
          <a:p>
            <a:pPr defTabSz="922355">
              <a:defRPr/>
            </a:pPr>
            <a:fld id="{DA5908CD-3871-4D07-9722-781E4D6EFDA3}" type="slidenum">
              <a:rPr lang="en-US">
                <a:solidFill>
                  <a:prstClr val="black"/>
                </a:solidFill>
                <a:latin typeface="Calibri" panose="020F0502020204030204"/>
              </a:rPr>
              <a:pPr defTabSz="922355">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559893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3975" y="1168400"/>
            <a:ext cx="4203700" cy="3154363"/>
          </a:xfrm>
        </p:spPr>
      </p:sp>
      <p:sp>
        <p:nvSpPr>
          <p:cNvPr id="3" name="Notes Placeholder 2"/>
          <p:cNvSpPr>
            <a:spLocks noGrp="1"/>
          </p:cNvSpPr>
          <p:nvPr>
            <p:ph type="body" idx="1"/>
          </p:nvPr>
        </p:nvSpPr>
        <p:spPr/>
        <p:txBody>
          <a:bodyPr/>
          <a:lstStyle/>
          <a:p>
            <a:r>
              <a:rPr lang="en-US" b="1" dirty="0" smtClean="0"/>
              <a:t>RACHEL:</a:t>
            </a:r>
          </a:p>
          <a:p>
            <a:r>
              <a:rPr lang="en-US" b="0" dirty="0" smtClean="0"/>
              <a:t>Part</a:t>
            </a:r>
            <a:r>
              <a:rPr lang="en-US" b="0" baseline="0" dirty="0" smtClean="0"/>
              <a:t> of having a good life is making sure all of our needs are met. </a:t>
            </a:r>
            <a:r>
              <a:rPr lang="en-US" b="0" dirty="0" smtClean="0"/>
              <a:t>We</a:t>
            </a:r>
            <a:r>
              <a:rPr lang="en-US" b="0" baseline="0" dirty="0" smtClean="0"/>
              <a:t> KNOW that people and their families need more than goods and services.  We aren’t saying that goods and services aren’t important.  We are saying that families have additional needs that need to be met.</a:t>
            </a:r>
          </a:p>
          <a:p>
            <a:endParaRPr lang="en-US" b="0" baseline="0" dirty="0" smtClean="0"/>
          </a:p>
          <a:p>
            <a:pPr marL="231800" indent="-231800">
              <a:buAutoNum type="arabicParenR"/>
            </a:pPr>
            <a:r>
              <a:rPr lang="en-US" b="0" baseline="0" dirty="0" smtClean="0"/>
              <a:t>The first bucket is Information (or Discovery and Navigation). Sometimes, we don’t need anything but information about a topic so we can make a decision or simply know what’s going on.</a:t>
            </a:r>
          </a:p>
          <a:p>
            <a:pPr marL="231800" indent="-231800">
              <a:buAutoNum type="arabicParenR"/>
            </a:pPr>
            <a:r>
              <a:rPr lang="en-US" b="0" baseline="0" dirty="0" smtClean="0"/>
              <a:t>The second bucket is Connecting. We have learned that people and family members benefit from talking to others who have in their shoes and can relate to what they might be going through at that time. </a:t>
            </a:r>
          </a:p>
          <a:p>
            <a:pPr marL="231800" indent="-231800">
              <a:buAutoNum type="arabicParenR"/>
            </a:pPr>
            <a:r>
              <a:rPr lang="en-US" b="0" baseline="0" dirty="0" smtClean="0"/>
              <a:t>Finally, Goods and Services are those things that we connect with to make our daily lives possible.  They can be as simple as your alarm clock or as complex as applying for formal services. </a:t>
            </a:r>
          </a:p>
          <a:p>
            <a:endParaRPr lang="en-US" b="0" baseline="0" dirty="0" smtClean="0"/>
          </a:p>
          <a:p>
            <a:r>
              <a:rPr lang="en-US" b="0" baseline="0" dirty="0" smtClean="0"/>
              <a:t>We always want to make sure we are filling all of our buckets, not just dropping everything into the goods and services bucket.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0758B7-0F65-4FFA-8797-A1A17D6188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399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3975" y="1168400"/>
            <a:ext cx="4203700" cy="3154363"/>
          </a:xfrm>
        </p:spPr>
      </p:sp>
      <p:sp>
        <p:nvSpPr>
          <p:cNvPr id="3" name="Notes Placeholder 2"/>
          <p:cNvSpPr>
            <a:spLocks noGrp="1"/>
          </p:cNvSpPr>
          <p:nvPr>
            <p:ph type="body" idx="1"/>
          </p:nvPr>
        </p:nvSpPr>
        <p:spPr/>
        <p:txBody>
          <a:bodyPr/>
          <a:lstStyle/>
          <a:p>
            <a:r>
              <a:rPr lang="en-US" dirty="0" smtClean="0"/>
              <a:t>The final part of the LifeCourse circle is</a:t>
            </a:r>
            <a:r>
              <a:rPr lang="en-US" baseline="0" dirty="0" smtClean="0"/>
              <a:t> Integrated Supports.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0758B7-0F65-4FFA-8797-A1A17D6188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8006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3975" y="1168400"/>
            <a:ext cx="4203700" cy="3154363"/>
          </a:xfrm>
        </p:spPr>
      </p:sp>
      <p:sp>
        <p:nvSpPr>
          <p:cNvPr id="3" name="Notes Placeholder 2"/>
          <p:cNvSpPr>
            <a:spLocks noGrp="1"/>
          </p:cNvSpPr>
          <p:nvPr>
            <p:ph type="body" idx="1"/>
          </p:nvPr>
        </p:nvSpPr>
        <p:spPr/>
        <p:txBody>
          <a:bodyPr/>
          <a:lstStyle/>
          <a:p>
            <a:r>
              <a:rPr lang="en-US" baseline="0" dirty="0" smtClean="0"/>
              <a:t>We ALL access a variety of supports to make it through our daily lives – we draw on our own knowledge and skills, we get help from other people, we use technology, and we get services and supports in the community. In order to have a good life, we need to have lots of different types of supports.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is the Integrated Supports Star. The</a:t>
            </a:r>
            <a:r>
              <a:rPr lang="en-US" baseline="0" dirty="0" smtClean="0"/>
              <a:t> Integrated Star represents getting the support we need to have a good life. </a:t>
            </a:r>
            <a:endParaRPr lang="en-US" dirty="0" smtClean="0"/>
          </a:p>
          <a:p>
            <a:endParaRPr lang="en-US" baseline="0" dirty="0" smtClean="0"/>
          </a:p>
          <a:p>
            <a:r>
              <a:rPr lang="en-US" baseline="0" dirty="0" smtClean="0"/>
              <a:t>We are going to learn more about the star in a hot second.</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0758B7-0F65-4FFA-8797-A1A17D6188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72464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3975" y="1168400"/>
            <a:ext cx="4203700" cy="3154363"/>
          </a:xfrm>
        </p:spPr>
      </p:sp>
      <p:sp>
        <p:nvSpPr>
          <p:cNvPr id="3" name="Notes Placeholder 2"/>
          <p:cNvSpPr>
            <a:spLocks noGrp="1"/>
          </p:cNvSpPr>
          <p:nvPr>
            <p:ph type="body" idx="1"/>
          </p:nvPr>
        </p:nvSpPr>
        <p:spPr/>
        <p:txBody>
          <a:bodyPr/>
          <a:lstStyle/>
          <a:p>
            <a:r>
              <a:rPr lang="en-US" b="1" dirty="0" smtClean="0">
                <a:latin typeface="Arial" panose="020B0604020202020204" pitchFamily="34" charset="0"/>
              </a:rPr>
              <a:t>SAY:</a:t>
            </a:r>
          </a:p>
          <a:p>
            <a:endParaRPr lang="en-US" dirty="0" smtClean="0">
              <a:latin typeface="Arial" panose="020B0604020202020204" pitchFamily="34" charset="0"/>
            </a:endParaRPr>
          </a:p>
          <a:p>
            <a:r>
              <a:rPr lang="en-US" dirty="0" smtClean="0">
                <a:latin typeface="Arial" panose="020B0604020202020204" pitchFamily="34" charset="0"/>
              </a:rPr>
              <a:t>The line</a:t>
            </a:r>
            <a:r>
              <a:rPr lang="en-US" baseline="0" dirty="0" smtClean="0">
                <a:latin typeface="Arial" panose="020B0604020202020204" pitchFamily="34" charset="0"/>
              </a:rPr>
              <a:t> pointing toward the LifeCourse Circle is the trajectory.  </a:t>
            </a:r>
          </a:p>
          <a:p>
            <a:endParaRPr lang="en-US" baseline="0" dirty="0" smtClean="0">
              <a:latin typeface="Arial" panose="020B0604020202020204" pitchFamily="34" charset="0"/>
            </a:endParaRPr>
          </a:p>
          <a:p>
            <a:r>
              <a:rPr lang="en-US" dirty="0" smtClean="0">
                <a:latin typeface="Arial" panose="020B0604020202020204" pitchFamily="34" charset="0"/>
              </a:rPr>
              <a:t>A trajectory is the path</a:t>
            </a:r>
            <a:r>
              <a:rPr lang="en-US" baseline="0" dirty="0" smtClean="0">
                <a:latin typeface="Arial" panose="020B0604020202020204" pitchFamily="34" charset="0"/>
              </a:rPr>
              <a:t> your life takes toward the future.  It can change based on the choices you make, other peoples’ actions, and events that might be out of your control.  The goal is the good life, so we want the trajectory to go up.</a:t>
            </a:r>
          </a:p>
          <a:p>
            <a:endParaRPr lang="en-US" baseline="0"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0758B7-0F65-4FFA-8797-A1A17D6188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2617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3975" y="1168400"/>
            <a:ext cx="4203700" cy="3154363"/>
          </a:xfrm>
        </p:spPr>
      </p:sp>
      <p:sp>
        <p:nvSpPr>
          <p:cNvPr id="3" name="Notes Placeholder 2"/>
          <p:cNvSpPr>
            <a:spLocks noGrp="1"/>
          </p:cNvSpPr>
          <p:nvPr>
            <p:ph type="body" idx="1"/>
          </p:nvPr>
        </p:nvSpPr>
        <p:spPr/>
        <p:txBody>
          <a:bodyPr/>
          <a:lstStyle/>
          <a:p>
            <a:r>
              <a:rPr lang="en-US" baseline="0" dirty="0" smtClean="0">
                <a:latin typeface="Arial" panose="020B0604020202020204" pitchFamily="34" charset="0"/>
              </a:rPr>
              <a:t>And finally, we want a good life for all people, no matter what age or stage they might be facing!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0758B7-0F65-4FFA-8797-A1A17D6188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4539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69988"/>
            <a:ext cx="4219575" cy="3163887"/>
          </a:xfrm>
        </p:spPr>
      </p:sp>
      <p:sp>
        <p:nvSpPr>
          <p:cNvPr id="3" name="Notes Placeholder 2"/>
          <p:cNvSpPr>
            <a:spLocks noGrp="1"/>
          </p:cNvSpPr>
          <p:nvPr>
            <p:ph type="body" idx="1"/>
          </p:nvPr>
        </p:nvSpPr>
        <p:spPr/>
        <p:txBody>
          <a:bodyPr/>
          <a:lstStyle/>
          <a:p>
            <a:r>
              <a:rPr lang="en-US" dirty="0" smtClean="0"/>
              <a:t>The last</a:t>
            </a:r>
            <a:r>
              <a:rPr lang="en-US" baseline="0" dirty="0" smtClean="0"/>
              <a:t> thing you need to know about the LifeCourse is we believe that people and their families need seats and a voice at the table so they can be involved in the decisions that affect their lives! Nothing about us without us!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D0BFF0-BC4A-4F83-AF42-DF149487A1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5617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we’re going to learn all about Integrated Supports and the Star!</a:t>
            </a:r>
            <a:endParaRPr lang="en-US" dirty="0"/>
          </a:p>
        </p:txBody>
      </p:sp>
      <p:sp>
        <p:nvSpPr>
          <p:cNvPr id="4" name="Slide Number Placeholder 3"/>
          <p:cNvSpPr>
            <a:spLocks noGrp="1"/>
          </p:cNvSpPr>
          <p:nvPr>
            <p:ph type="sldNum" sz="quarter" idx="10"/>
          </p:nvPr>
        </p:nvSpPr>
        <p:spPr/>
        <p:txBody>
          <a:bodyPr/>
          <a:lstStyle/>
          <a:p>
            <a:pPr marL="0" marR="0" lvl="0" indent="0" algn="r" defTabSz="922355" rtl="0" eaLnBrk="1" fontAlgn="auto" latinLnBrk="0" hangingPunct="1">
              <a:lnSpc>
                <a:spcPct val="100000"/>
              </a:lnSpc>
              <a:spcBef>
                <a:spcPts val="0"/>
              </a:spcBef>
              <a:spcAft>
                <a:spcPts val="0"/>
              </a:spcAft>
              <a:buClrTx/>
              <a:buSzTx/>
              <a:buFontTx/>
              <a:buNone/>
              <a:tabLst/>
              <a:defRPr/>
            </a:pPr>
            <a:fld id="{DA5908CD-3871-4D07-9722-781E4D6EFDA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2355"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0947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came yesterday, you remember our vision for people with DD and their families having good</a:t>
            </a:r>
            <a:r>
              <a:rPr lang="en-US" baseline="0" dirty="0" smtClean="0"/>
              <a:t> lives </a:t>
            </a:r>
            <a:r>
              <a:rPr lang="en-US" dirty="0" smtClean="0"/>
              <a:t>is being</a:t>
            </a:r>
            <a:r>
              <a:rPr lang="en-US" baseline="0" dirty="0" smtClean="0"/>
              <a:t> part of their families and communities with the supports and services they need, when and where they need them. </a:t>
            </a:r>
          </a:p>
          <a:p>
            <a:endParaRPr lang="en-US" baseline="0" dirty="0" smtClean="0"/>
          </a:p>
          <a:p>
            <a:r>
              <a:rPr lang="en-US" baseline="0" dirty="0" smtClean="0"/>
              <a:t>Now, we are going to teach you about each part of the star.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0758B7-0F65-4FFA-8797-A1A17D6188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4794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PERSONAL</a:t>
            </a:r>
            <a:r>
              <a:rPr lang="en-US" b="1" baseline="0" dirty="0" smtClean="0"/>
              <a:t> STRENGTHS &amp; ASSETS</a:t>
            </a:r>
          </a:p>
          <a:p>
            <a:endParaRPr lang="en-US" b="1" dirty="0" smtClean="0"/>
          </a:p>
          <a:p>
            <a:r>
              <a:rPr lang="en-US" dirty="0" smtClean="0"/>
              <a:t>What can you personally bring to the table?</a:t>
            </a:r>
          </a:p>
          <a:p>
            <a:pPr marL="285750" indent="-285750">
              <a:buFont typeface="Arial" panose="020B0604020202020204" pitchFamily="34" charset="0"/>
              <a:buChar char="•"/>
            </a:pPr>
            <a:r>
              <a:rPr lang="en-US" dirty="0" smtClean="0"/>
              <a:t>Personality traits</a:t>
            </a:r>
          </a:p>
          <a:p>
            <a:pPr marL="285750" indent="-285750">
              <a:buFont typeface="Arial" panose="020B0604020202020204" pitchFamily="34" charset="0"/>
              <a:buChar char="•"/>
            </a:pPr>
            <a:r>
              <a:rPr lang="en-US" dirty="0" smtClean="0"/>
              <a:t>Skills or training that you have</a:t>
            </a:r>
          </a:p>
          <a:p>
            <a:pPr marL="285750" indent="-285750">
              <a:buFont typeface="Arial" panose="020B0604020202020204" pitchFamily="34" charset="0"/>
              <a:buChar char="•"/>
            </a:pPr>
            <a:r>
              <a:rPr lang="en-US" dirty="0" smtClean="0"/>
              <a:t>Belongings that own or things you have access to</a:t>
            </a:r>
          </a:p>
          <a:p>
            <a:endParaRPr lang="en-US" dirty="0" smtClean="0"/>
          </a:p>
          <a:p>
            <a:r>
              <a:rPr lang="en-US" dirty="0" smtClean="0"/>
              <a:t>What are some examples of personal strengths and assets you</a:t>
            </a:r>
            <a:r>
              <a:rPr lang="en-US" baseline="0" dirty="0" smtClean="0"/>
              <a:t> have or can think of?</a:t>
            </a:r>
            <a:endParaRPr lang="en-US" dirty="0" smtClean="0"/>
          </a:p>
        </p:txBody>
      </p:sp>
      <p:sp>
        <p:nvSpPr>
          <p:cNvPr id="4" name="Slide Number Placeholder 3"/>
          <p:cNvSpPr>
            <a:spLocks noGrp="1"/>
          </p:cNvSpPr>
          <p:nvPr>
            <p:ph type="sldNum" sz="quarter" idx="10"/>
          </p:nvPr>
        </p:nvSpPr>
        <p:spPr/>
        <p:txBody>
          <a:bodyPr/>
          <a:lstStyle/>
          <a:p>
            <a:fld id="{23C68996-EED5-4B29-9499-9B8994D2938E}" type="slidenum">
              <a:rPr lang="en-US" smtClean="0"/>
              <a:t>21</a:t>
            </a:fld>
            <a:endParaRPr lang="en-US"/>
          </a:p>
        </p:txBody>
      </p:sp>
    </p:spTree>
    <p:extLst>
      <p:ext uri="{BB962C8B-B14F-4D97-AF65-F5344CB8AC3E}">
        <p14:creationId xmlns:p14="http://schemas.microsoft.com/office/powerpoint/2010/main" val="19542619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next part of the star is TECHNOLOGY</a:t>
            </a:r>
          </a:p>
          <a:p>
            <a:endParaRPr lang="en-US" b="1" dirty="0" smtClean="0"/>
          </a:p>
          <a:p>
            <a:r>
              <a:rPr lang="en-US" dirty="0" smtClean="0"/>
              <a:t>How can technology help you be more independent?</a:t>
            </a:r>
          </a:p>
          <a:p>
            <a:pPr marL="285750" indent="-285750">
              <a:buFont typeface="Arial" panose="020B0604020202020204" pitchFamily="34" charset="0"/>
              <a:buChar char="•"/>
            </a:pPr>
            <a:r>
              <a:rPr lang="en-US" dirty="0" smtClean="0"/>
              <a:t>Simple machines like toasters, alarm clocks</a:t>
            </a:r>
          </a:p>
          <a:p>
            <a:pPr marL="285750" indent="-285750">
              <a:buFont typeface="Arial" panose="020B0604020202020204" pitchFamily="34" charset="0"/>
              <a:buChar char="•"/>
            </a:pPr>
            <a:r>
              <a:rPr lang="en-US" dirty="0" smtClean="0"/>
              <a:t>Smartphones</a:t>
            </a:r>
          </a:p>
          <a:p>
            <a:pPr marL="285750" indent="-285750">
              <a:buFont typeface="Arial" panose="020B0604020202020204" pitchFamily="34" charset="0"/>
              <a:buChar char="•"/>
            </a:pPr>
            <a:r>
              <a:rPr lang="en-US" dirty="0" smtClean="0"/>
              <a:t>Assistive technology</a:t>
            </a:r>
          </a:p>
          <a:p>
            <a:pPr marL="285750" indent="-285750">
              <a:buFont typeface="Arial" panose="020B0604020202020204" pitchFamily="34" charset="0"/>
              <a:buChar char="•"/>
            </a:pPr>
            <a:r>
              <a:rPr lang="en-US" dirty="0" smtClean="0"/>
              <a:t>Internet and computers</a:t>
            </a:r>
          </a:p>
          <a:p>
            <a:endParaRPr lang="en-US" dirty="0" smtClean="0"/>
          </a:p>
          <a:p>
            <a:r>
              <a:rPr lang="en-US" dirty="0" smtClean="0"/>
              <a:t>What are some examples of technology</a:t>
            </a:r>
            <a:r>
              <a:rPr lang="en-US" baseline="0" dirty="0" smtClean="0"/>
              <a:t> that you use to help you get through your day? </a:t>
            </a:r>
            <a:endParaRPr lang="en-US" dirty="0" smtClean="0"/>
          </a:p>
          <a:p>
            <a:endParaRPr lang="en-US" dirty="0"/>
          </a:p>
        </p:txBody>
      </p:sp>
      <p:sp>
        <p:nvSpPr>
          <p:cNvPr id="4" name="Slide Number Placeholder 3"/>
          <p:cNvSpPr>
            <a:spLocks noGrp="1"/>
          </p:cNvSpPr>
          <p:nvPr>
            <p:ph type="sldNum" sz="quarter" idx="10"/>
          </p:nvPr>
        </p:nvSpPr>
        <p:spPr/>
        <p:txBody>
          <a:bodyPr/>
          <a:lstStyle/>
          <a:p>
            <a:fld id="{23C68996-EED5-4B29-9499-9B8994D2938E}" type="slidenum">
              <a:rPr lang="en-US" smtClean="0"/>
              <a:t>22</a:t>
            </a:fld>
            <a:endParaRPr lang="en-US"/>
          </a:p>
        </p:txBody>
      </p:sp>
    </p:spTree>
    <p:extLst>
      <p:ext uri="{BB962C8B-B14F-4D97-AF65-F5344CB8AC3E}">
        <p14:creationId xmlns:p14="http://schemas.microsoft.com/office/powerpoint/2010/main" val="3253901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came to our</a:t>
            </a:r>
            <a:r>
              <a:rPr lang="en-US" baseline="0" dirty="0" smtClean="0"/>
              <a:t> presentation yesterday, we started our LifeCourse Portfolios. We did our one-page profiles.. And we talked about having a vision for a good life and looked at our life experiences, both good and bad that have helped us get where we are today.</a:t>
            </a:r>
          </a:p>
          <a:p>
            <a:endParaRPr lang="en-US" baseline="0" dirty="0" smtClean="0"/>
          </a:p>
        </p:txBody>
      </p:sp>
      <p:sp>
        <p:nvSpPr>
          <p:cNvPr id="4" name="Slide Number Placeholder 3"/>
          <p:cNvSpPr>
            <a:spLocks noGrp="1"/>
          </p:cNvSpPr>
          <p:nvPr>
            <p:ph type="sldNum" sz="quarter" idx="10"/>
          </p:nvPr>
        </p:nvSpPr>
        <p:spPr/>
        <p:txBody>
          <a:bodyPr/>
          <a:lstStyle/>
          <a:p>
            <a:fld id="{23C68996-EED5-4B29-9499-9B8994D2938E}" type="slidenum">
              <a:rPr lang="en-US" smtClean="0"/>
              <a:t>5</a:t>
            </a:fld>
            <a:endParaRPr lang="en-US"/>
          </a:p>
        </p:txBody>
      </p:sp>
    </p:spTree>
    <p:extLst>
      <p:ext uri="{BB962C8B-B14F-4D97-AF65-F5344CB8AC3E}">
        <p14:creationId xmlns:p14="http://schemas.microsoft.com/office/powerpoint/2010/main" val="894582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next part of the star is RELATIONSHIPS</a:t>
            </a:r>
          </a:p>
          <a:p>
            <a:endParaRPr lang="en-US" b="1" dirty="0" smtClean="0"/>
          </a:p>
          <a:p>
            <a:r>
              <a:rPr lang="en-US" dirty="0" smtClean="0"/>
              <a:t>Who do you have in your life that cares for you and can help you?</a:t>
            </a:r>
          </a:p>
          <a:p>
            <a:pPr marL="285750" indent="-285750">
              <a:buFont typeface="Arial" panose="020B0604020202020204" pitchFamily="34" charset="0"/>
              <a:buChar char="•"/>
            </a:pPr>
            <a:r>
              <a:rPr lang="en-US" dirty="0" smtClean="0"/>
              <a:t>Family</a:t>
            </a:r>
          </a:p>
          <a:p>
            <a:pPr marL="285750" indent="-285750">
              <a:buFont typeface="Arial" panose="020B0604020202020204" pitchFamily="34" charset="0"/>
              <a:buChar char="•"/>
            </a:pPr>
            <a:r>
              <a:rPr lang="en-US" dirty="0" smtClean="0"/>
              <a:t>Friends</a:t>
            </a:r>
          </a:p>
          <a:p>
            <a:pPr marL="285750" indent="-285750">
              <a:buFont typeface="Arial" panose="020B0604020202020204" pitchFamily="34" charset="0"/>
              <a:buChar char="•"/>
            </a:pPr>
            <a:r>
              <a:rPr lang="en-US" dirty="0" smtClean="0"/>
              <a:t>Close personal relationships (like your neighbor, boss, pastor coworkers, </a:t>
            </a:r>
            <a:r>
              <a:rPr lang="en-US" dirty="0" err="1" smtClean="0"/>
              <a:t>etc</a:t>
            </a: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rPr>
              <a:t>Who is important to you in your life?</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23C68996-EED5-4B29-9499-9B8994D2938E}" type="slidenum">
              <a:rPr lang="en-US" smtClean="0"/>
              <a:t>23</a:t>
            </a:fld>
            <a:endParaRPr lang="en-US"/>
          </a:p>
        </p:txBody>
      </p:sp>
    </p:spTree>
    <p:extLst>
      <p:ext uri="{BB962C8B-B14F-4D97-AF65-F5344CB8AC3E}">
        <p14:creationId xmlns:p14="http://schemas.microsoft.com/office/powerpoint/2010/main" val="2166624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COMMUNITY RESOURCES</a:t>
            </a:r>
          </a:p>
          <a:p>
            <a:endParaRPr lang="en-US" dirty="0" smtClean="0"/>
          </a:p>
          <a:p>
            <a:r>
              <a:rPr lang="en-US" dirty="0" smtClean="0"/>
              <a:t>Businesses, places, and things anyone can access where you live:</a:t>
            </a:r>
          </a:p>
          <a:p>
            <a:pPr marL="285750" indent="-285750">
              <a:buFont typeface="Arial" panose="020B0604020202020204" pitchFamily="34" charset="0"/>
              <a:buChar char="•"/>
            </a:pPr>
            <a:r>
              <a:rPr lang="en-US" dirty="0" smtClean="0"/>
              <a:t>School</a:t>
            </a:r>
          </a:p>
          <a:p>
            <a:pPr marL="285750" indent="-285750">
              <a:buFont typeface="Arial" panose="020B0604020202020204" pitchFamily="34" charset="0"/>
              <a:buChar char="•"/>
            </a:pPr>
            <a:r>
              <a:rPr lang="en-US" dirty="0" smtClean="0"/>
              <a:t>Library</a:t>
            </a:r>
          </a:p>
          <a:p>
            <a:pPr marL="285750" indent="-285750">
              <a:buFont typeface="Arial" panose="020B0604020202020204" pitchFamily="34" charset="0"/>
              <a:buChar char="•"/>
            </a:pPr>
            <a:r>
              <a:rPr lang="en-US" dirty="0" smtClean="0"/>
              <a:t>Park</a:t>
            </a:r>
          </a:p>
          <a:p>
            <a:pPr marL="285750" indent="-285750">
              <a:buFont typeface="Arial" panose="020B0604020202020204" pitchFamily="34" charset="0"/>
              <a:buChar char="•"/>
            </a:pPr>
            <a:r>
              <a:rPr lang="en-US" dirty="0" smtClean="0"/>
              <a:t>Police station</a:t>
            </a:r>
          </a:p>
          <a:p>
            <a:pPr marL="285750" indent="-285750">
              <a:buFont typeface="Arial" panose="020B0604020202020204" pitchFamily="34" charset="0"/>
              <a:buChar char="•"/>
            </a:pPr>
            <a:r>
              <a:rPr lang="en-US" dirty="0" smtClean="0"/>
              <a:t>Hospital</a:t>
            </a:r>
          </a:p>
          <a:p>
            <a:pPr marL="285750" indent="-285750">
              <a:buFont typeface="Arial" panose="020B0604020202020204" pitchFamily="34" charset="0"/>
              <a:buChar char="•"/>
            </a:pPr>
            <a:r>
              <a:rPr lang="en-US" dirty="0" smtClean="0"/>
              <a:t>Church</a:t>
            </a:r>
          </a:p>
          <a:p>
            <a:pPr marL="285750" indent="-285750">
              <a:buFont typeface="Arial" panose="020B0604020202020204" pitchFamily="34" charset="0"/>
              <a:buChar char="•"/>
            </a:pPr>
            <a:r>
              <a:rPr lang="en-US" dirty="0" smtClean="0"/>
              <a:t>Grocery Store</a:t>
            </a:r>
          </a:p>
          <a:p>
            <a:endParaRPr lang="en-US" dirty="0" smtClean="0"/>
          </a:p>
          <a:p>
            <a:r>
              <a:rPr lang="en-US" dirty="0" smtClean="0"/>
              <a:t>Where</a:t>
            </a:r>
            <a:r>
              <a:rPr lang="en-US" baseline="0" dirty="0" smtClean="0"/>
              <a:t> are some places you know where everybody knows your name?</a:t>
            </a:r>
          </a:p>
          <a:p>
            <a:endParaRPr lang="en-US" dirty="0"/>
          </a:p>
        </p:txBody>
      </p:sp>
      <p:sp>
        <p:nvSpPr>
          <p:cNvPr id="4" name="Slide Number Placeholder 3"/>
          <p:cNvSpPr>
            <a:spLocks noGrp="1"/>
          </p:cNvSpPr>
          <p:nvPr>
            <p:ph type="sldNum" sz="quarter" idx="10"/>
          </p:nvPr>
        </p:nvSpPr>
        <p:spPr/>
        <p:txBody>
          <a:bodyPr/>
          <a:lstStyle/>
          <a:p>
            <a:fld id="{23C68996-EED5-4B29-9499-9B8994D2938E}" type="slidenum">
              <a:rPr lang="en-US" smtClean="0"/>
              <a:t>24</a:t>
            </a:fld>
            <a:endParaRPr lang="en-US"/>
          </a:p>
        </p:txBody>
      </p:sp>
    </p:spTree>
    <p:extLst>
      <p:ext uri="{BB962C8B-B14F-4D97-AF65-F5344CB8AC3E}">
        <p14:creationId xmlns:p14="http://schemas.microsoft.com/office/powerpoint/2010/main" val="36310384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ELIGIBILITY</a:t>
            </a:r>
            <a:r>
              <a:rPr lang="en-US" b="1" baseline="0" dirty="0" smtClean="0"/>
              <a:t> SPECIFIC OR PAID SUPPORTS</a:t>
            </a:r>
          </a:p>
          <a:p>
            <a:endParaRPr lang="en-US" b="1" baseline="0" dirty="0" smtClean="0"/>
          </a:p>
          <a:p>
            <a:r>
              <a:rPr lang="en-US" dirty="0" smtClean="0"/>
              <a:t>Things you have to have a diagnosis, certain income, or other qualification (like age, gender, or race) for</a:t>
            </a:r>
          </a:p>
          <a:p>
            <a:pPr marL="285750" indent="-285750">
              <a:buFont typeface="Arial" panose="020B0604020202020204" pitchFamily="34" charset="0"/>
              <a:buChar char="•"/>
            </a:pPr>
            <a:r>
              <a:rPr lang="en-US" dirty="0" smtClean="0"/>
              <a:t>Food stamps</a:t>
            </a:r>
          </a:p>
          <a:p>
            <a:pPr marL="285750" indent="-285750">
              <a:buFont typeface="Arial" panose="020B0604020202020204" pitchFamily="34" charset="0"/>
              <a:buChar char="•"/>
            </a:pPr>
            <a:r>
              <a:rPr lang="en-US" dirty="0" smtClean="0"/>
              <a:t>Housing Voucher</a:t>
            </a:r>
          </a:p>
          <a:p>
            <a:pPr marL="285750" indent="-285750">
              <a:buFont typeface="Arial" panose="020B0604020202020204" pitchFamily="34" charset="0"/>
              <a:buChar char="•"/>
            </a:pPr>
            <a:r>
              <a:rPr lang="en-US" dirty="0" smtClean="0"/>
              <a:t>DD Services</a:t>
            </a:r>
          </a:p>
          <a:p>
            <a:pPr marL="285750" indent="-285750">
              <a:buFont typeface="Arial" panose="020B0604020202020204" pitchFamily="34" charset="0"/>
              <a:buChar char="•"/>
            </a:pPr>
            <a:r>
              <a:rPr lang="en-US" dirty="0" smtClean="0"/>
              <a:t>Medicaid</a:t>
            </a:r>
          </a:p>
          <a:p>
            <a:pPr marL="285750" indent="-285750">
              <a:buFont typeface="Arial" panose="020B0604020202020204" pitchFamily="34" charset="0"/>
              <a:buChar char="•"/>
            </a:pPr>
            <a:r>
              <a:rPr lang="en-US" dirty="0" smtClean="0"/>
              <a:t>Medicare</a:t>
            </a:r>
          </a:p>
          <a:p>
            <a:pPr marL="285750" indent="-285750">
              <a:buFont typeface="Arial" panose="020B0604020202020204" pitchFamily="34" charset="0"/>
              <a:buChar char="•"/>
            </a:pPr>
            <a:endParaRPr lang="en-US" dirty="0" smtClean="0"/>
          </a:p>
          <a:p>
            <a:endParaRPr lang="en-US" dirty="0" smtClean="0"/>
          </a:p>
          <a:p>
            <a:r>
              <a:rPr lang="en-US" dirty="0" smtClean="0"/>
              <a:t>What are some examples of</a:t>
            </a:r>
            <a:r>
              <a:rPr lang="en-US" baseline="0" dirty="0" smtClean="0"/>
              <a:t> services you might qualify for based on a label?</a:t>
            </a:r>
            <a:endParaRPr lang="en-US" dirty="0" smtClean="0"/>
          </a:p>
        </p:txBody>
      </p:sp>
      <p:sp>
        <p:nvSpPr>
          <p:cNvPr id="4" name="Slide Number Placeholder 3"/>
          <p:cNvSpPr>
            <a:spLocks noGrp="1"/>
          </p:cNvSpPr>
          <p:nvPr>
            <p:ph type="sldNum" sz="quarter" idx="10"/>
          </p:nvPr>
        </p:nvSpPr>
        <p:spPr/>
        <p:txBody>
          <a:bodyPr/>
          <a:lstStyle/>
          <a:p>
            <a:fld id="{23C68996-EED5-4B29-9499-9B8994D2938E}" type="slidenum">
              <a:rPr lang="en-US" smtClean="0"/>
              <a:t>25</a:t>
            </a:fld>
            <a:endParaRPr lang="en-US"/>
          </a:p>
        </p:txBody>
      </p:sp>
    </p:spTree>
    <p:extLst>
      <p:ext uri="{BB962C8B-B14F-4D97-AF65-F5344CB8AC3E}">
        <p14:creationId xmlns:p14="http://schemas.microsoft.com/office/powerpoint/2010/main" val="41121804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 BASKETS </a:t>
            </a:r>
          </a:p>
          <a:p>
            <a:endParaRPr lang="en-US" baseline="0" dirty="0" smtClean="0"/>
          </a:p>
          <a:p>
            <a:r>
              <a:rPr lang="en-US" dirty="0" smtClean="0"/>
              <a:t>Remember, to have a good life, we have</a:t>
            </a:r>
            <a:r>
              <a:rPr lang="en-US" baseline="0" dirty="0" smtClean="0"/>
              <a:t> to use integrated supports. </a:t>
            </a:r>
          </a:p>
          <a:p>
            <a:endParaRPr lang="en-US" baseline="0" dirty="0" smtClean="0"/>
          </a:p>
          <a:p>
            <a:r>
              <a:rPr lang="en-US" dirty="0" smtClean="0"/>
              <a:t>We have to use all part</a:t>
            </a:r>
            <a:r>
              <a:rPr lang="en-US" baseline="0" dirty="0" smtClean="0"/>
              <a:t> of the star. </a:t>
            </a:r>
          </a:p>
          <a:p>
            <a:endParaRPr lang="en-US" baseline="0" dirty="0" smtClean="0"/>
          </a:p>
          <a:p>
            <a:r>
              <a:rPr lang="en-US" baseline="0" dirty="0" smtClean="0"/>
              <a:t>David – spreads his eggs out across his baskets </a:t>
            </a:r>
          </a:p>
          <a:p>
            <a:r>
              <a:rPr lang="en-US" baseline="0" dirty="0" smtClean="0"/>
              <a:t>Rachel – puts all her eggs in the green basket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3C68996-EED5-4B29-9499-9B8994D2938E}" type="slidenum">
              <a:rPr lang="en-US" smtClean="0"/>
              <a:t>26</a:t>
            </a:fld>
            <a:endParaRPr lang="en-US"/>
          </a:p>
        </p:txBody>
      </p:sp>
    </p:spTree>
    <p:extLst>
      <p:ext uri="{BB962C8B-B14F-4D97-AF65-F5344CB8AC3E}">
        <p14:creationId xmlns:p14="http://schemas.microsoft.com/office/powerpoint/2010/main" val="1754271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5E3F147-16CC-4F26-BDE3-A765F9359DC1}" type="slidenum">
              <a:rPr lang="en-US" smtClean="0"/>
              <a:pPr/>
              <a:t>28</a:t>
            </a:fld>
            <a:endParaRPr lang="en-US"/>
          </a:p>
        </p:txBody>
      </p:sp>
    </p:spTree>
    <p:extLst>
      <p:ext uri="{BB962C8B-B14F-4D97-AF65-F5344CB8AC3E}">
        <p14:creationId xmlns:p14="http://schemas.microsoft.com/office/powerpoint/2010/main" val="1731604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E3F147-16CC-4F26-BDE3-A765F9359DC1}" type="slidenum">
              <a:rPr lang="en-US" smtClean="0"/>
              <a:pPr/>
              <a:t>29</a:t>
            </a:fld>
            <a:endParaRPr lang="en-US"/>
          </a:p>
        </p:txBody>
      </p:sp>
    </p:spTree>
    <p:extLst>
      <p:ext uri="{BB962C8B-B14F-4D97-AF65-F5344CB8AC3E}">
        <p14:creationId xmlns:p14="http://schemas.microsoft.com/office/powerpoint/2010/main" val="2762149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kern="1200" dirty="0" smtClean="0">
                <a:solidFill>
                  <a:schemeClr val="tx1"/>
                </a:solidFill>
                <a:latin typeface="+mn-lt"/>
                <a:ea typeface="+mn-ea"/>
                <a:cs typeface="+mn-cs"/>
              </a:rPr>
              <a:t>Contestant #2</a:t>
            </a:r>
          </a:p>
        </p:txBody>
      </p:sp>
      <p:sp>
        <p:nvSpPr>
          <p:cNvPr id="4" name="Slide Number Placeholder 3"/>
          <p:cNvSpPr>
            <a:spLocks noGrp="1"/>
          </p:cNvSpPr>
          <p:nvPr>
            <p:ph type="sldNum" sz="quarter" idx="10"/>
          </p:nvPr>
        </p:nvSpPr>
        <p:spPr/>
        <p:txBody>
          <a:bodyPr/>
          <a:lstStyle/>
          <a:p>
            <a:fld id="{F5E3F147-16CC-4F26-BDE3-A765F9359DC1}" type="slidenum">
              <a:rPr lang="en-US" smtClean="0"/>
              <a:pPr/>
              <a:t>35</a:t>
            </a:fld>
            <a:endParaRPr lang="en-US"/>
          </a:p>
        </p:txBody>
      </p:sp>
    </p:spTree>
    <p:extLst>
      <p:ext uri="{BB962C8B-B14F-4D97-AF65-F5344CB8AC3E}">
        <p14:creationId xmlns:p14="http://schemas.microsoft.com/office/powerpoint/2010/main" val="625790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E3F147-16CC-4F26-BDE3-A765F9359DC1}" type="slidenum">
              <a:rPr lang="en-US" smtClean="0"/>
              <a:pPr/>
              <a:t>36</a:t>
            </a:fld>
            <a:endParaRPr lang="en-US"/>
          </a:p>
        </p:txBody>
      </p:sp>
    </p:spTree>
    <p:extLst>
      <p:ext uri="{BB962C8B-B14F-4D97-AF65-F5344CB8AC3E}">
        <p14:creationId xmlns:p14="http://schemas.microsoft.com/office/powerpoint/2010/main" val="1811771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kern="1200" dirty="0" smtClean="0">
                <a:solidFill>
                  <a:schemeClr val="tx1"/>
                </a:solidFill>
                <a:latin typeface="+mn-lt"/>
                <a:ea typeface="+mn-ea"/>
                <a:cs typeface="+mn-cs"/>
              </a:rPr>
              <a:t>Change</a:t>
            </a:r>
            <a:r>
              <a:rPr lang="en-US" sz="800" kern="1200" baseline="0" dirty="0" smtClean="0">
                <a:solidFill>
                  <a:schemeClr val="tx1"/>
                </a:solidFill>
                <a:latin typeface="+mn-lt"/>
                <a:ea typeface="+mn-ea"/>
                <a:cs typeface="+mn-cs"/>
              </a:rPr>
              <a:t> circle- change where circle lands </a:t>
            </a:r>
            <a:endParaRPr lang="en-US" sz="1000" i="1" dirty="0"/>
          </a:p>
        </p:txBody>
      </p:sp>
      <p:sp>
        <p:nvSpPr>
          <p:cNvPr id="4" name="Slide Number Placeholder 3"/>
          <p:cNvSpPr>
            <a:spLocks noGrp="1"/>
          </p:cNvSpPr>
          <p:nvPr>
            <p:ph type="sldNum" sz="quarter" idx="10"/>
          </p:nvPr>
        </p:nvSpPr>
        <p:spPr/>
        <p:txBody>
          <a:bodyPr/>
          <a:lstStyle/>
          <a:p>
            <a:fld id="{F5E3F147-16CC-4F26-BDE3-A765F9359DC1}" type="slidenum">
              <a:rPr lang="en-US" smtClean="0"/>
              <a:pPr/>
              <a:t>42</a:t>
            </a:fld>
            <a:endParaRPr lang="en-US"/>
          </a:p>
        </p:txBody>
      </p:sp>
    </p:spTree>
    <p:extLst>
      <p:ext uri="{BB962C8B-B14F-4D97-AF65-F5344CB8AC3E}">
        <p14:creationId xmlns:p14="http://schemas.microsoft.com/office/powerpoint/2010/main" val="32840271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domain icon</a:t>
            </a:r>
            <a:endParaRPr lang="en-US" dirty="0"/>
          </a:p>
        </p:txBody>
      </p:sp>
      <p:sp>
        <p:nvSpPr>
          <p:cNvPr id="4" name="Slide Number Placeholder 3"/>
          <p:cNvSpPr>
            <a:spLocks noGrp="1"/>
          </p:cNvSpPr>
          <p:nvPr>
            <p:ph type="sldNum" sz="quarter" idx="10"/>
          </p:nvPr>
        </p:nvSpPr>
        <p:spPr/>
        <p:txBody>
          <a:bodyPr/>
          <a:lstStyle/>
          <a:p>
            <a:fld id="{F5E3F147-16CC-4F26-BDE3-A765F9359DC1}" type="slidenum">
              <a:rPr lang="en-US" smtClean="0"/>
              <a:pPr/>
              <a:t>43</a:t>
            </a:fld>
            <a:endParaRPr lang="en-US"/>
          </a:p>
        </p:txBody>
      </p:sp>
    </p:spTree>
    <p:extLst>
      <p:ext uri="{BB962C8B-B14F-4D97-AF65-F5344CB8AC3E}">
        <p14:creationId xmlns:p14="http://schemas.microsoft.com/office/powerpoint/2010/main" val="1995699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Having a vision is very important.  But nobody can do anything alone.  We all use supports to make our daily lives possible.  </a:t>
            </a:r>
          </a:p>
          <a:p>
            <a:endParaRPr lang="en-US" baseline="0" dirty="0" smtClean="0"/>
          </a:p>
          <a:p>
            <a:r>
              <a:rPr lang="en-US" baseline="0" dirty="0" smtClean="0"/>
              <a:t>How many of you used an alarm clock to wake up this morning?</a:t>
            </a:r>
          </a:p>
          <a:p>
            <a:r>
              <a:rPr lang="en-US" baseline="0" dirty="0" smtClean="0"/>
              <a:t>How many of you use the bus to get around when you’re at home?</a:t>
            </a:r>
          </a:p>
          <a:p>
            <a:r>
              <a:rPr lang="en-US" baseline="0" dirty="0" smtClean="0"/>
              <a:t>How many of you have a PCA or support staff?  </a:t>
            </a:r>
          </a:p>
          <a:p>
            <a:endParaRPr lang="en-US" baseline="0" dirty="0" smtClean="0"/>
          </a:p>
          <a:p>
            <a:r>
              <a:rPr lang="en-US" baseline="0" dirty="0" smtClean="0"/>
              <a:t>These are just some examples of supports people use. </a:t>
            </a:r>
          </a:p>
          <a:p>
            <a:r>
              <a:rPr lang="en-US" dirty="0" smtClean="0"/>
              <a:t>So today,</a:t>
            </a:r>
            <a:r>
              <a:rPr lang="en-US" baseline="0" dirty="0" smtClean="0"/>
              <a:t> we are going to focus on the Integrated Supports Star. </a:t>
            </a:r>
            <a:endParaRPr lang="en-US" dirty="0" smtClean="0"/>
          </a:p>
        </p:txBody>
      </p:sp>
      <p:sp>
        <p:nvSpPr>
          <p:cNvPr id="4" name="Slide Number Placeholder 3"/>
          <p:cNvSpPr>
            <a:spLocks noGrp="1"/>
          </p:cNvSpPr>
          <p:nvPr>
            <p:ph type="sldNum" sz="quarter" idx="10"/>
          </p:nvPr>
        </p:nvSpPr>
        <p:spPr/>
        <p:txBody>
          <a:bodyPr/>
          <a:lstStyle/>
          <a:p>
            <a:pPr defTabSz="922355">
              <a:defRPr/>
            </a:pPr>
            <a:fld id="{DA5908CD-3871-4D07-9722-781E4D6EFDA3}" type="slidenum">
              <a:rPr lang="en-US">
                <a:solidFill>
                  <a:prstClr val="black"/>
                </a:solidFill>
                <a:latin typeface="Calibri" panose="020F0502020204030204"/>
              </a:rPr>
              <a:pPr defTabSz="922355">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39265231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guys are great at this! You are definitely pros at integrated supports! </a:t>
            </a:r>
            <a:endParaRPr lang="en-US" dirty="0"/>
          </a:p>
        </p:txBody>
      </p:sp>
      <p:sp>
        <p:nvSpPr>
          <p:cNvPr id="4" name="Slide Number Placeholder 3"/>
          <p:cNvSpPr>
            <a:spLocks noGrp="1"/>
          </p:cNvSpPr>
          <p:nvPr>
            <p:ph type="sldNum" sz="quarter" idx="10"/>
          </p:nvPr>
        </p:nvSpPr>
        <p:spPr/>
        <p:txBody>
          <a:bodyPr/>
          <a:lstStyle/>
          <a:p>
            <a:fld id="{23C68996-EED5-4B29-9499-9B8994D2938E}" type="slidenum">
              <a:rPr lang="en-US" smtClean="0"/>
              <a:t>48</a:t>
            </a:fld>
            <a:endParaRPr lang="en-US"/>
          </a:p>
        </p:txBody>
      </p:sp>
    </p:spTree>
    <p:extLst>
      <p:ext uri="{BB962C8B-B14F-4D97-AF65-F5344CB8AC3E}">
        <p14:creationId xmlns:p14="http://schemas.microsoft.com/office/powerpoint/2010/main" val="9618184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RACHEL</a:t>
            </a:r>
            <a:r>
              <a:rPr lang="en-US" dirty="0" smtClean="0"/>
              <a:t>: Now,</a:t>
            </a:r>
            <a:r>
              <a:rPr lang="en-US" baseline="0" dirty="0" smtClean="0"/>
              <a:t> we are going to fill in your stars! What I want you to do is pull out your LifeCourse Portfolio. </a:t>
            </a:r>
          </a:p>
          <a:p>
            <a:endParaRPr lang="en-US" baseline="0" dirty="0" smtClean="0"/>
          </a:p>
          <a:p>
            <a:r>
              <a:rPr lang="en-US" baseline="0" dirty="0" smtClean="0"/>
              <a:t>Turn it over to the back so you have the Integrated Supports Star Worksheet in front of you. </a:t>
            </a:r>
            <a:endParaRPr lang="en-US" dirty="0" smtClean="0"/>
          </a:p>
        </p:txBody>
      </p:sp>
      <p:sp>
        <p:nvSpPr>
          <p:cNvPr id="4" name="Slide Number Placeholder 3"/>
          <p:cNvSpPr>
            <a:spLocks noGrp="1"/>
          </p:cNvSpPr>
          <p:nvPr>
            <p:ph type="sldNum" sz="quarter" idx="10"/>
          </p:nvPr>
        </p:nvSpPr>
        <p:spPr/>
        <p:txBody>
          <a:bodyPr/>
          <a:lstStyle/>
          <a:p>
            <a:pPr defTabSz="461178">
              <a:defRPr/>
            </a:pPr>
            <a:fld id="{DA5908CD-3871-4D07-9722-781E4D6EFDA3}" type="slidenum">
              <a:rPr lang="en-US">
                <a:solidFill>
                  <a:prstClr val="black"/>
                </a:solidFill>
                <a:latin typeface="Calibri" panose="020F0502020204030204"/>
              </a:rPr>
              <a:pPr defTabSz="461178">
                <a:defRPr/>
              </a:pPr>
              <a:t>49</a:t>
            </a:fld>
            <a:endParaRPr lang="en-US">
              <a:solidFill>
                <a:prstClr val="black"/>
              </a:solidFill>
              <a:latin typeface="Calibri" panose="020F0502020204030204"/>
            </a:endParaRPr>
          </a:p>
        </p:txBody>
      </p:sp>
    </p:spTree>
    <p:extLst>
      <p:ext uri="{BB962C8B-B14F-4D97-AF65-F5344CB8AC3E}">
        <p14:creationId xmlns:p14="http://schemas.microsoft.com/office/powerpoint/2010/main" val="4023769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1178">
              <a:defRPr/>
            </a:pPr>
            <a:fld id="{43D0BFF0-BC4A-4F83-AF42-DF149487A101}" type="slidenum">
              <a:rPr lang="en-US">
                <a:solidFill>
                  <a:prstClr val="black"/>
                </a:solidFill>
                <a:latin typeface="Calibri" panose="020F0502020204030204"/>
              </a:rPr>
              <a:pPr defTabSz="461178">
                <a:defRPr/>
              </a:pPr>
              <a:t>50</a:t>
            </a:fld>
            <a:endParaRPr lang="en-US">
              <a:solidFill>
                <a:prstClr val="black"/>
              </a:solidFill>
              <a:latin typeface="Calibri" panose="020F0502020204030204"/>
            </a:endParaRPr>
          </a:p>
        </p:txBody>
      </p:sp>
    </p:spTree>
    <p:extLst>
      <p:ext uri="{BB962C8B-B14F-4D97-AF65-F5344CB8AC3E}">
        <p14:creationId xmlns:p14="http://schemas.microsoft.com/office/powerpoint/2010/main" val="17465772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61178" fontAlgn="base">
              <a:spcBef>
                <a:spcPct val="0"/>
              </a:spcBef>
              <a:spcAft>
                <a:spcPct val="0"/>
              </a:spcAft>
              <a:defRPr/>
            </a:pPr>
            <a:fld id="{0D766838-0CD8-4356-B3E1-28CC2A0F5FDA}" type="slidenum">
              <a:rPr lang="en-US">
                <a:solidFill>
                  <a:prstClr val="black"/>
                </a:solidFill>
                <a:latin typeface="Calibri" panose="020F0502020204030204"/>
              </a:rPr>
              <a:pPr defTabSz="461178" fontAlgn="base">
                <a:spcBef>
                  <a:spcPct val="0"/>
                </a:spcBef>
                <a:spcAft>
                  <a:spcPct val="0"/>
                </a:spcAft>
                <a:defRPr/>
              </a:pPr>
              <a:t>51</a:t>
            </a:fld>
            <a:endParaRPr lang="en-US">
              <a:solidFill>
                <a:prstClr val="black"/>
              </a:solidFill>
              <a:latin typeface="Calibri" panose="020F0502020204030204"/>
            </a:endParaRPr>
          </a:p>
        </p:txBody>
      </p:sp>
    </p:spTree>
    <p:extLst>
      <p:ext uri="{BB962C8B-B14F-4D97-AF65-F5344CB8AC3E}">
        <p14:creationId xmlns:p14="http://schemas.microsoft.com/office/powerpoint/2010/main" val="3208304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1178">
              <a:defRPr/>
            </a:pPr>
            <a:fld id="{43D0BFF0-BC4A-4F83-AF42-DF149487A101}" type="slidenum">
              <a:rPr lang="en-US">
                <a:solidFill>
                  <a:prstClr val="black"/>
                </a:solidFill>
                <a:latin typeface="Calibri" panose="020F0502020204030204"/>
              </a:rPr>
              <a:pPr defTabSz="461178">
                <a:defRPr/>
              </a:pPr>
              <a:t>52</a:t>
            </a:fld>
            <a:endParaRPr lang="en-US">
              <a:solidFill>
                <a:prstClr val="black"/>
              </a:solidFill>
              <a:latin typeface="Calibri" panose="020F0502020204030204"/>
            </a:endParaRPr>
          </a:p>
        </p:txBody>
      </p:sp>
    </p:spTree>
    <p:extLst>
      <p:ext uri="{BB962C8B-B14F-4D97-AF65-F5344CB8AC3E}">
        <p14:creationId xmlns:p14="http://schemas.microsoft.com/office/powerpoint/2010/main" val="15644673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61178" fontAlgn="base">
              <a:spcBef>
                <a:spcPct val="0"/>
              </a:spcBef>
              <a:spcAft>
                <a:spcPct val="0"/>
              </a:spcAft>
              <a:defRPr/>
            </a:pPr>
            <a:fld id="{0D766838-0CD8-4356-B3E1-28CC2A0F5FDA}" type="slidenum">
              <a:rPr lang="en-US">
                <a:solidFill>
                  <a:prstClr val="black"/>
                </a:solidFill>
                <a:latin typeface="Calibri" panose="020F0502020204030204"/>
              </a:rPr>
              <a:pPr defTabSz="461178" fontAlgn="base">
                <a:spcBef>
                  <a:spcPct val="0"/>
                </a:spcBef>
                <a:spcAft>
                  <a:spcPct val="0"/>
                </a:spcAft>
                <a:defRPr/>
              </a:pPr>
              <a:t>53</a:t>
            </a:fld>
            <a:endParaRPr lang="en-US">
              <a:solidFill>
                <a:prstClr val="black"/>
              </a:solidFill>
              <a:latin typeface="Calibri" panose="020F0502020204030204"/>
            </a:endParaRPr>
          </a:p>
        </p:txBody>
      </p:sp>
    </p:spTree>
    <p:extLst>
      <p:ext uri="{BB962C8B-B14F-4D97-AF65-F5344CB8AC3E}">
        <p14:creationId xmlns:p14="http://schemas.microsoft.com/office/powerpoint/2010/main" val="25336942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1178">
              <a:defRPr/>
            </a:pPr>
            <a:fld id="{43D0BFF0-BC4A-4F83-AF42-DF149487A101}" type="slidenum">
              <a:rPr lang="en-US">
                <a:solidFill>
                  <a:prstClr val="black"/>
                </a:solidFill>
                <a:latin typeface="Calibri" panose="020F0502020204030204"/>
              </a:rPr>
              <a:pPr defTabSz="461178">
                <a:defRPr/>
              </a:pPr>
              <a:t>54</a:t>
            </a:fld>
            <a:endParaRPr lang="en-US">
              <a:solidFill>
                <a:prstClr val="black"/>
              </a:solidFill>
              <a:latin typeface="Calibri" panose="020F0502020204030204"/>
            </a:endParaRPr>
          </a:p>
        </p:txBody>
      </p:sp>
    </p:spTree>
    <p:extLst>
      <p:ext uri="{BB962C8B-B14F-4D97-AF65-F5344CB8AC3E}">
        <p14:creationId xmlns:p14="http://schemas.microsoft.com/office/powerpoint/2010/main" val="29810679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61178" fontAlgn="base">
              <a:spcBef>
                <a:spcPct val="0"/>
              </a:spcBef>
              <a:spcAft>
                <a:spcPct val="0"/>
              </a:spcAft>
              <a:defRPr/>
            </a:pPr>
            <a:fld id="{0D766838-0CD8-4356-B3E1-28CC2A0F5FDA}" type="slidenum">
              <a:rPr lang="en-US">
                <a:solidFill>
                  <a:prstClr val="black"/>
                </a:solidFill>
                <a:latin typeface="Calibri" panose="020F0502020204030204"/>
              </a:rPr>
              <a:pPr defTabSz="461178" fontAlgn="base">
                <a:spcBef>
                  <a:spcPct val="0"/>
                </a:spcBef>
                <a:spcAft>
                  <a:spcPct val="0"/>
                </a:spcAft>
                <a:defRPr/>
              </a:pPr>
              <a:t>55</a:t>
            </a:fld>
            <a:endParaRPr lang="en-US">
              <a:solidFill>
                <a:prstClr val="black"/>
              </a:solidFill>
              <a:latin typeface="Calibri" panose="020F0502020204030204"/>
            </a:endParaRPr>
          </a:p>
        </p:txBody>
      </p:sp>
    </p:spTree>
    <p:extLst>
      <p:ext uri="{BB962C8B-B14F-4D97-AF65-F5344CB8AC3E}">
        <p14:creationId xmlns:p14="http://schemas.microsoft.com/office/powerpoint/2010/main" val="17791840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1178">
              <a:defRPr/>
            </a:pPr>
            <a:fld id="{43D0BFF0-BC4A-4F83-AF42-DF149487A101}" type="slidenum">
              <a:rPr lang="en-US">
                <a:solidFill>
                  <a:prstClr val="black"/>
                </a:solidFill>
                <a:latin typeface="Calibri" panose="020F0502020204030204"/>
              </a:rPr>
              <a:pPr defTabSz="461178">
                <a:defRPr/>
              </a:pPr>
              <a:t>56</a:t>
            </a:fld>
            <a:endParaRPr lang="en-US">
              <a:solidFill>
                <a:prstClr val="black"/>
              </a:solidFill>
              <a:latin typeface="Calibri" panose="020F0502020204030204"/>
            </a:endParaRPr>
          </a:p>
        </p:txBody>
      </p:sp>
    </p:spTree>
    <p:extLst>
      <p:ext uri="{BB962C8B-B14F-4D97-AF65-F5344CB8AC3E}">
        <p14:creationId xmlns:p14="http://schemas.microsoft.com/office/powerpoint/2010/main" val="38253562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61178" fontAlgn="base">
              <a:spcBef>
                <a:spcPct val="0"/>
              </a:spcBef>
              <a:spcAft>
                <a:spcPct val="0"/>
              </a:spcAft>
              <a:defRPr/>
            </a:pPr>
            <a:fld id="{0D766838-0CD8-4356-B3E1-28CC2A0F5FDA}" type="slidenum">
              <a:rPr lang="en-US">
                <a:solidFill>
                  <a:prstClr val="black"/>
                </a:solidFill>
                <a:latin typeface="Calibri" panose="020F0502020204030204"/>
              </a:rPr>
              <a:pPr defTabSz="461178" fontAlgn="base">
                <a:spcBef>
                  <a:spcPct val="0"/>
                </a:spcBef>
                <a:spcAft>
                  <a:spcPct val="0"/>
                </a:spcAft>
                <a:defRPr/>
              </a:pPr>
              <a:t>57</a:t>
            </a:fld>
            <a:endParaRPr lang="en-US">
              <a:solidFill>
                <a:prstClr val="black"/>
              </a:solidFill>
              <a:latin typeface="Calibri" panose="020F0502020204030204"/>
            </a:endParaRPr>
          </a:p>
        </p:txBody>
      </p:sp>
    </p:spTree>
    <p:extLst>
      <p:ext uri="{BB962C8B-B14F-4D97-AF65-F5344CB8AC3E}">
        <p14:creationId xmlns:p14="http://schemas.microsoft.com/office/powerpoint/2010/main" val="2062544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RACHEL: </a:t>
            </a:r>
          </a:p>
          <a:p>
            <a:r>
              <a:rPr lang="en-US" dirty="0" smtClean="0"/>
              <a:t>So</a:t>
            </a:r>
            <a:r>
              <a:rPr lang="en-US" baseline="0" dirty="0" smtClean="0"/>
              <a:t>, now let’s get started learning about the LC Framework.</a:t>
            </a:r>
            <a:endParaRPr lang="en-US" dirty="0"/>
          </a:p>
        </p:txBody>
      </p:sp>
      <p:sp>
        <p:nvSpPr>
          <p:cNvPr id="4" name="Slide Number Placeholder 3"/>
          <p:cNvSpPr>
            <a:spLocks noGrp="1"/>
          </p:cNvSpPr>
          <p:nvPr>
            <p:ph type="sldNum" sz="quarter" idx="10"/>
          </p:nvPr>
        </p:nvSpPr>
        <p:spPr/>
        <p:txBody>
          <a:bodyPr/>
          <a:lstStyle/>
          <a:p>
            <a:pPr marL="0" marR="0" lvl="0" indent="0" algn="r" defTabSz="922355" rtl="0" eaLnBrk="1" fontAlgn="auto" latinLnBrk="0" hangingPunct="1">
              <a:lnSpc>
                <a:spcPct val="100000"/>
              </a:lnSpc>
              <a:spcBef>
                <a:spcPts val="0"/>
              </a:spcBef>
              <a:spcAft>
                <a:spcPts val="0"/>
              </a:spcAft>
              <a:buClrTx/>
              <a:buSzTx/>
              <a:buFontTx/>
              <a:buNone/>
              <a:tabLst/>
              <a:defRPr/>
            </a:pPr>
            <a:fld id="{DA5908CD-3871-4D07-9722-781E4D6EFDA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2355"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8270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1178">
              <a:defRPr/>
            </a:pPr>
            <a:fld id="{43D0BFF0-BC4A-4F83-AF42-DF149487A101}" type="slidenum">
              <a:rPr lang="en-US">
                <a:solidFill>
                  <a:prstClr val="black"/>
                </a:solidFill>
                <a:latin typeface="Calibri" panose="020F0502020204030204"/>
              </a:rPr>
              <a:pPr defTabSz="461178">
                <a:defRPr/>
              </a:pPr>
              <a:t>58</a:t>
            </a:fld>
            <a:endParaRPr lang="en-US">
              <a:solidFill>
                <a:prstClr val="black"/>
              </a:solidFill>
              <a:latin typeface="Calibri" panose="020F0502020204030204"/>
            </a:endParaRPr>
          </a:p>
        </p:txBody>
      </p:sp>
    </p:spTree>
    <p:extLst>
      <p:ext uri="{BB962C8B-B14F-4D97-AF65-F5344CB8AC3E}">
        <p14:creationId xmlns:p14="http://schemas.microsoft.com/office/powerpoint/2010/main" val="20633265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461178" fontAlgn="base">
              <a:spcBef>
                <a:spcPct val="0"/>
              </a:spcBef>
              <a:spcAft>
                <a:spcPct val="0"/>
              </a:spcAft>
              <a:defRPr/>
            </a:pPr>
            <a:fld id="{0D766838-0CD8-4356-B3E1-28CC2A0F5FDA}" type="slidenum">
              <a:rPr lang="en-US">
                <a:solidFill>
                  <a:prstClr val="black"/>
                </a:solidFill>
                <a:latin typeface="Calibri" panose="020F0502020204030204"/>
              </a:rPr>
              <a:pPr defTabSz="461178" fontAlgn="base">
                <a:spcBef>
                  <a:spcPct val="0"/>
                </a:spcBef>
                <a:spcAft>
                  <a:spcPct val="0"/>
                </a:spcAft>
                <a:defRPr/>
              </a:pPr>
              <a:t>59</a:t>
            </a:fld>
            <a:endParaRPr lang="en-US">
              <a:solidFill>
                <a:prstClr val="black"/>
              </a:solidFill>
              <a:latin typeface="Calibri" panose="020F0502020204030204"/>
            </a:endParaRPr>
          </a:p>
        </p:txBody>
      </p:sp>
    </p:spTree>
    <p:extLst>
      <p:ext uri="{BB962C8B-B14F-4D97-AF65-F5344CB8AC3E}">
        <p14:creationId xmlns:p14="http://schemas.microsoft.com/office/powerpoint/2010/main" val="10374765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just putting on</a:t>
            </a:r>
            <a:r>
              <a:rPr lang="en-US" baseline="0" dirty="0" smtClean="0"/>
              <a:t> paper can help you become more aware of the supports that you have or the supports that you might need- you might have noticed that one of your parts of the star is kind of empty. </a:t>
            </a:r>
            <a:endParaRPr lang="en-US" dirty="0"/>
          </a:p>
        </p:txBody>
      </p:sp>
      <p:sp>
        <p:nvSpPr>
          <p:cNvPr id="4" name="Slide Number Placeholder 3"/>
          <p:cNvSpPr>
            <a:spLocks noGrp="1"/>
          </p:cNvSpPr>
          <p:nvPr>
            <p:ph type="sldNum" sz="quarter" idx="10"/>
          </p:nvPr>
        </p:nvSpPr>
        <p:spPr/>
        <p:txBody>
          <a:bodyPr/>
          <a:lstStyle/>
          <a:p>
            <a:fld id="{23C68996-EED5-4B29-9499-9B8994D2938E}" type="slidenum">
              <a:rPr lang="en-US" smtClean="0"/>
              <a:t>60</a:t>
            </a:fld>
            <a:endParaRPr lang="en-US"/>
          </a:p>
        </p:txBody>
      </p:sp>
    </p:spTree>
    <p:extLst>
      <p:ext uri="{BB962C8B-B14F-4D97-AF65-F5344CB8AC3E}">
        <p14:creationId xmlns:p14="http://schemas.microsoft.com/office/powerpoint/2010/main" val="12049498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need to get in touch with me……. Thank you for coming!</a:t>
            </a:r>
            <a:endParaRPr lang="en-US" dirty="0"/>
          </a:p>
        </p:txBody>
      </p:sp>
      <p:sp>
        <p:nvSpPr>
          <p:cNvPr id="4" name="Slide Number Placeholder 3"/>
          <p:cNvSpPr>
            <a:spLocks noGrp="1"/>
          </p:cNvSpPr>
          <p:nvPr>
            <p:ph type="sldNum" sz="quarter" idx="10"/>
          </p:nvPr>
        </p:nvSpPr>
        <p:spPr/>
        <p:txBody>
          <a:bodyPr/>
          <a:lstStyle/>
          <a:p>
            <a:fld id="{DA5908CD-3871-4D07-9722-781E4D6EFDA3}" type="slidenum">
              <a:rPr lang="en-US" smtClean="0"/>
              <a:t>65</a:t>
            </a:fld>
            <a:endParaRPr lang="en-US"/>
          </a:p>
        </p:txBody>
      </p:sp>
    </p:spTree>
    <p:extLst>
      <p:ext uri="{BB962C8B-B14F-4D97-AF65-F5344CB8AC3E}">
        <p14:creationId xmlns:p14="http://schemas.microsoft.com/office/powerpoint/2010/main" val="17835392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need to get in touch with me……. Thank you for coming!</a:t>
            </a:r>
            <a:endParaRPr lang="en-US" dirty="0"/>
          </a:p>
        </p:txBody>
      </p:sp>
      <p:sp>
        <p:nvSpPr>
          <p:cNvPr id="4" name="Slide Number Placeholder 3"/>
          <p:cNvSpPr>
            <a:spLocks noGrp="1"/>
          </p:cNvSpPr>
          <p:nvPr>
            <p:ph type="sldNum" sz="quarter" idx="10"/>
          </p:nvPr>
        </p:nvSpPr>
        <p:spPr/>
        <p:txBody>
          <a:bodyPr/>
          <a:lstStyle/>
          <a:p>
            <a:fld id="{DA5908CD-3871-4D07-9722-781E4D6EFDA3}" type="slidenum">
              <a:rPr lang="en-US" smtClean="0"/>
              <a:t>66</a:t>
            </a:fld>
            <a:endParaRPr lang="en-US"/>
          </a:p>
        </p:txBody>
      </p:sp>
    </p:spTree>
    <p:extLst>
      <p:ext uri="{BB962C8B-B14F-4D97-AF65-F5344CB8AC3E}">
        <p14:creationId xmlns:p14="http://schemas.microsoft.com/office/powerpoint/2010/main" val="26267002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6F965C-67CF-4E61-B809-3D2381942F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631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52525"/>
            <a:ext cx="4149725" cy="3113088"/>
          </a:xfrm>
        </p:spPr>
      </p:sp>
      <p:sp>
        <p:nvSpPr>
          <p:cNvPr id="3" name="Notes Placeholder 2"/>
          <p:cNvSpPr>
            <a:spLocks noGrp="1"/>
          </p:cNvSpPr>
          <p:nvPr>
            <p:ph type="body" idx="1"/>
          </p:nvPr>
        </p:nvSpPr>
        <p:spPr/>
        <p:txBody>
          <a:bodyPr/>
          <a:lstStyle/>
          <a:p>
            <a:r>
              <a:rPr lang="en-US" b="1" dirty="0"/>
              <a:t>RACHEL: </a:t>
            </a:r>
            <a:r>
              <a:rPr lang="en-US" b="1" dirty="0" smtClean="0"/>
              <a:t>The LifeCourse Framework was made for ALL people. </a:t>
            </a:r>
          </a:p>
          <a:p>
            <a:endParaRPr lang="en-US" b="1" dirty="0" smtClean="0"/>
          </a:p>
          <a:p>
            <a:r>
              <a:rPr lang="en-US" b="1" dirty="0" smtClean="0"/>
              <a:t>You might</a:t>
            </a:r>
            <a:r>
              <a:rPr lang="en-US" b="1" baseline="0" dirty="0" smtClean="0"/>
              <a:t> not know this but a lot of your friends might not be getting the same supports and services that you are. </a:t>
            </a:r>
            <a:endParaRPr lang="en-US" b="1" dirty="0" smtClean="0"/>
          </a:p>
          <a:p>
            <a:endParaRPr lang="en-US" b="1" dirty="0" smtClean="0"/>
          </a:p>
          <a:p>
            <a:r>
              <a:rPr lang="en-US" dirty="0" smtClean="0"/>
              <a:t>When </a:t>
            </a:r>
            <a:r>
              <a:rPr lang="en-US" dirty="0"/>
              <a:t>we are talking about all people, we’re talking about all 4,900,000 people with developmental disabilities.  A lot of times when </a:t>
            </a:r>
            <a:r>
              <a:rPr lang="en-US" dirty="0" smtClean="0"/>
              <a:t>we</a:t>
            </a:r>
            <a:r>
              <a:rPr lang="en-US" baseline="0" dirty="0" smtClean="0"/>
              <a:t> talk </a:t>
            </a:r>
            <a:r>
              <a:rPr lang="en-US" dirty="0" smtClean="0"/>
              <a:t>about </a:t>
            </a:r>
            <a:r>
              <a:rPr lang="en-US" dirty="0"/>
              <a:t>what people with disabilities need, we’re only focusing on those who receive </a:t>
            </a:r>
            <a:r>
              <a:rPr lang="en-US" dirty="0" smtClean="0"/>
              <a:t>paid </a:t>
            </a:r>
            <a:r>
              <a:rPr lang="en-US" dirty="0"/>
              <a:t>services from their state system.  </a:t>
            </a:r>
          </a:p>
          <a:p>
            <a:endParaRPr lang="en-US" dirty="0"/>
          </a:p>
          <a:p>
            <a:r>
              <a:rPr lang="en-US" dirty="0"/>
              <a:t>Only 25% of all people with developmental disabilities in America receive paid services</a:t>
            </a:r>
            <a:r>
              <a:rPr lang="en-US" dirty="0" smtClean="0"/>
              <a:t>.  That </a:t>
            </a:r>
            <a:r>
              <a:rPr lang="en-US" dirty="0"/>
              <a:t>means only 1 person in 4 with a DD actually receives paid </a:t>
            </a:r>
            <a:r>
              <a:rPr lang="en-US" dirty="0" smtClean="0"/>
              <a:t>services!</a:t>
            </a:r>
          </a:p>
          <a:p>
            <a:endParaRPr lang="en-US" sz="900" dirty="0" smtClean="0"/>
          </a:p>
          <a:p>
            <a:r>
              <a:rPr lang="en-US" sz="1200" kern="1200" dirty="0" smtClean="0">
                <a:solidFill>
                  <a:schemeClr val="tx1"/>
                </a:solidFill>
                <a:effectLst/>
                <a:latin typeface="+mn-lt"/>
                <a:ea typeface="+mn-ea"/>
                <a:cs typeface="+mn-cs"/>
              </a:rPr>
              <a:t>This specific training was developed for people receiving services from the Division, the green part of the triangle </a:t>
            </a:r>
            <a:endParaRPr lang="en-US" sz="90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0758B7-0F65-4FFA-8797-A1A17D6188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6776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4300" y="1152525"/>
            <a:ext cx="4149725" cy="3113088"/>
          </a:xfrm>
        </p:spPr>
      </p:sp>
      <p:sp>
        <p:nvSpPr>
          <p:cNvPr id="3" name="Notes Placeholder 2"/>
          <p:cNvSpPr>
            <a:spLocks noGrp="1"/>
          </p:cNvSpPr>
          <p:nvPr>
            <p:ph type="body" idx="1"/>
          </p:nvPr>
        </p:nvSpPr>
        <p:spPr/>
        <p:txBody>
          <a:bodyPr/>
          <a:lstStyle/>
          <a:p>
            <a:r>
              <a:rPr lang="en-US" b="1" dirty="0" smtClean="0"/>
              <a:t>This is our core belief that </a:t>
            </a:r>
            <a:r>
              <a:rPr lang="en-US" dirty="0" smtClean="0"/>
              <a:t>guides </a:t>
            </a:r>
            <a:r>
              <a:rPr lang="en-US" dirty="0"/>
              <a:t>all of the work that we do at Missouri Family to Family.</a:t>
            </a:r>
          </a:p>
          <a:p>
            <a:endParaRPr lang="en-US" dirty="0" smtClean="0"/>
          </a:p>
          <a:p>
            <a:pPr defTabSz="922355">
              <a:defRPr/>
            </a:pPr>
            <a:r>
              <a:rPr lang="en-US" dirty="0" smtClean="0"/>
              <a:t>Let’s all read </a:t>
            </a:r>
            <a:r>
              <a:rPr lang="en-US" dirty="0"/>
              <a:t>the blue box. </a:t>
            </a:r>
            <a:r>
              <a:rPr lang="en-US" b="1" dirty="0">
                <a:solidFill>
                  <a:schemeClr val="bg1"/>
                </a:solidFill>
              </a:rPr>
              <a:t>All people have the right to live, love, work, play and pursue their dreams in their community. </a:t>
            </a:r>
          </a:p>
          <a:p>
            <a:endParaRPr lang="en-US" b="1" dirty="0"/>
          </a:p>
        </p:txBody>
      </p:sp>
      <p:sp>
        <p:nvSpPr>
          <p:cNvPr id="4" name="Slide Number Placeholder 3"/>
          <p:cNvSpPr>
            <a:spLocks noGrp="1"/>
          </p:cNvSpPr>
          <p:nvPr>
            <p:ph type="sldNum" sz="quarter" idx="10"/>
          </p:nvPr>
        </p:nvSpPr>
        <p:spPr/>
        <p:txBody>
          <a:bodyPr/>
          <a:lstStyle/>
          <a:p>
            <a:pPr marL="0" marR="0" lvl="0" indent="0" algn="r" defTabSz="922355" rtl="0" eaLnBrk="1" fontAlgn="auto" latinLnBrk="0" hangingPunct="1">
              <a:lnSpc>
                <a:spcPct val="100000"/>
              </a:lnSpc>
              <a:spcBef>
                <a:spcPts val="0"/>
              </a:spcBef>
              <a:spcAft>
                <a:spcPts val="0"/>
              </a:spcAft>
              <a:buClrTx/>
              <a:buSzTx/>
              <a:buFontTx/>
              <a:buNone/>
              <a:tabLst/>
              <a:defRPr/>
            </a:pPr>
            <a:fld id="{43D0BFF0-BC4A-4F83-AF42-DF149487A101}"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2355"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35395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3975" y="1168400"/>
            <a:ext cx="4203700" cy="3154363"/>
          </a:xfrm>
        </p:spPr>
      </p:sp>
      <p:sp>
        <p:nvSpPr>
          <p:cNvPr id="3" name="Notes Placeholder 2"/>
          <p:cNvSpPr>
            <a:spLocks noGrp="1"/>
          </p:cNvSpPr>
          <p:nvPr>
            <p:ph type="body" idx="1"/>
          </p:nvPr>
        </p:nvSpPr>
        <p:spPr/>
        <p:txBody>
          <a:bodyPr/>
          <a:lstStyle/>
          <a:p>
            <a:r>
              <a:rPr lang="en-US" b="1" dirty="0" smtClean="0"/>
              <a:t>RACHEL:</a:t>
            </a:r>
          </a:p>
          <a:p>
            <a:r>
              <a:rPr lang="en-US" b="0" dirty="0" smtClean="0"/>
              <a:t>Now, we are going to build the LifeCourse circle. To us,</a:t>
            </a:r>
            <a:r>
              <a:rPr lang="en-US" b="0" baseline="0" dirty="0" smtClean="0"/>
              <a:t> the LifeCourse circle represents the good life. </a:t>
            </a:r>
            <a:endParaRPr lang="en-US" b="0" dirty="0" smtClean="0"/>
          </a:p>
          <a:p>
            <a:endParaRPr lang="en-US" b="0" dirty="0" smtClean="0"/>
          </a:p>
          <a:p>
            <a:r>
              <a:rPr lang="en-US" b="0" dirty="0" smtClean="0"/>
              <a:t>We</a:t>
            </a:r>
            <a:r>
              <a:rPr lang="en-US" b="0" baseline="0" dirty="0" smtClean="0"/>
              <a:t> start with the person- </a:t>
            </a:r>
            <a:endParaRPr lang="en-US" b="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0758B7-0F65-4FFA-8797-A1A17D6188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9390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3975" y="1168400"/>
            <a:ext cx="4203700" cy="3154363"/>
          </a:xfrm>
        </p:spPr>
      </p:sp>
      <p:sp>
        <p:nvSpPr>
          <p:cNvPr id="3" name="Notes Placeholder 2"/>
          <p:cNvSpPr>
            <a:spLocks noGrp="1"/>
          </p:cNvSpPr>
          <p:nvPr>
            <p:ph type="body" idx="1"/>
          </p:nvPr>
        </p:nvSpPr>
        <p:spPr/>
        <p:txBody>
          <a:bodyPr/>
          <a:lstStyle/>
          <a:p>
            <a:r>
              <a:rPr lang="en-US" b="1" dirty="0" smtClean="0"/>
              <a:t>RACHEL:</a:t>
            </a:r>
          </a:p>
          <a:p>
            <a:r>
              <a:rPr lang="en-US" dirty="0" smtClean="0"/>
              <a:t>Part of the good life is being part of a family.</a:t>
            </a:r>
            <a:r>
              <a:rPr lang="en-US" baseline="0" dirty="0" smtClean="0"/>
              <a:t> </a:t>
            </a:r>
            <a:r>
              <a:rPr lang="en-US" dirty="0" smtClean="0"/>
              <a:t>All people have a family (whether you like them or not, or even if you don’t see them often or at all).  </a:t>
            </a:r>
          </a:p>
          <a:p>
            <a:endParaRPr lang="en-US" b="1" dirty="0" smtClean="0"/>
          </a:p>
          <a:p>
            <a:r>
              <a:rPr lang="en-US" b="1" dirty="0" smtClean="0"/>
              <a:t>YOU</a:t>
            </a:r>
            <a:r>
              <a:rPr lang="en-US" dirty="0" smtClean="0"/>
              <a:t> define who your family is.  It could be people you are related to biologically or just your friends and neighbors.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0758B7-0F65-4FFA-8797-A1A17D6188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253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3975" y="1168400"/>
            <a:ext cx="4203700" cy="3154363"/>
          </a:xfrm>
        </p:spPr>
      </p:sp>
      <p:sp>
        <p:nvSpPr>
          <p:cNvPr id="3" name="Notes Placeholder 2"/>
          <p:cNvSpPr>
            <a:spLocks noGrp="1"/>
          </p:cNvSpPr>
          <p:nvPr>
            <p:ph type="body" idx="1"/>
          </p:nvPr>
        </p:nvSpPr>
        <p:spPr/>
        <p:txBody>
          <a:bodyPr/>
          <a:lstStyle/>
          <a:p>
            <a:pPr eaLnBrk="1" hangingPunct="1">
              <a:spcBef>
                <a:spcPct val="0"/>
              </a:spcBef>
            </a:pPr>
            <a:r>
              <a:rPr lang="en-US" b="1" baseline="0" dirty="0" smtClean="0"/>
              <a:t>RACHEL: </a:t>
            </a:r>
          </a:p>
          <a:p>
            <a:pPr eaLnBrk="1" hangingPunct="1">
              <a:spcBef>
                <a:spcPct val="0"/>
              </a:spcBef>
            </a:pPr>
            <a:r>
              <a:rPr lang="en-US" dirty="0" smtClean="0"/>
              <a:t>How</a:t>
            </a:r>
            <a:r>
              <a:rPr lang="en-US" baseline="0" dirty="0" smtClean="0"/>
              <a:t> many times have you heard “healthy” and “safe?” How often are you asked if you are actually happy? If you like where you live, who you live with, and what you do during the day?</a:t>
            </a:r>
          </a:p>
          <a:p>
            <a:pPr eaLnBrk="1" hangingPunct="1">
              <a:spcBef>
                <a:spcPct val="0"/>
              </a:spcBef>
            </a:pPr>
            <a:endParaRPr lang="en-US" baseline="0" dirty="0" smtClean="0"/>
          </a:p>
          <a:p>
            <a:pPr eaLnBrk="1" hangingPunct="1">
              <a:spcBef>
                <a:spcPct val="0"/>
              </a:spcBef>
            </a:pPr>
            <a:r>
              <a:rPr lang="en-US" baseline="0" dirty="0" smtClean="0"/>
              <a:t>We believe that there is more to having a good life than just being healthy and safe. </a:t>
            </a:r>
          </a:p>
          <a:p>
            <a:pPr eaLnBrk="1" hangingPunct="1">
              <a:spcBef>
                <a:spcPct val="0"/>
              </a:spcBef>
            </a:pPr>
            <a:endParaRPr lang="en-US" baseline="0" dirty="0" smtClean="0"/>
          </a:p>
          <a:p>
            <a:pPr eaLnBrk="1" hangingPunct="1">
              <a:spcBef>
                <a:spcPct val="0"/>
              </a:spcBef>
            </a:pPr>
            <a:r>
              <a:rPr lang="en-US" baseline="0" dirty="0" smtClean="0"/>
              <a:t>We believe the conversation needs to change so that people can have a really good life. Instead of checking boxes on a list like water temperature and making sure all the right forms, we need to start looking at things with a new lens and asking things like </a:t>
            </a:r>
          </a:p>
          <a:p>
            <a:pPr eaLnBrk="1" hangingPunct="1">
              <a:spcBef>
                <a:spcPct val="0"/>
              </a:spcBef>
            </a:pPr>
            <a:endParaRPr lang="en-US" baseline="0" dirty="0" smtClean="0"/>
          </a:p>
          <a:p>
            <a:pPr marL="173850" indent="-173850">
              <a:spcBef>
                <a:spcPct val="0"/>
              </a:spcBef>
              <a:buFont typeface="Arial" panose="020B0604020202020204" pitchFamily="34" charset="0"/>
              <a:buChar char="•"/>
            </a:pPr>
            <a:r>
              <a:rPr lang="en-US" baseline="0" dirty="0" smtClean="0"/>
              <a:t>Will I have a job?</a:t>
            </a:r>
          </a:p>
          <a:p>
            <a:pPr marL="173850" indent="-173850">
              <a:spcBef>
                <a:spcPct val="0"/>
              </a:spcBef>
              <a:buFont typeface="Arial" panose="020B0604020202020204" pitchFamily="34" charset="0"/>
              <a:buChar char="•"/>
            </a:pPr>
            <a:r>
              <a:rPr lang="en-US" baseline="0" dirty="0" smtClean="0"/>
              <a:t>Where will I live? </a:t>
            </a:r>
          </a:p>
          <a:p>
            <a:pPr marL="173850" indent="-173850">
              <a:spcBef>
                <a:spcPct val="0"/>
              </a:spcBef>
              <a:buFont typeface="Arial" panose="020B0604020202020204" pitchFamily="34" charset="0"/>
              <a:buChar char="•"/>
            </a:pPr>
            <a:r>
              <a:rPr lang="en-US" baseline="0" dirty="0" smtClean="0"/>
              <a:t>Who will love and look out for me?</a:t>
            </a:r>
            <a:endParaRPr lang="en-US"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0758B7-0F65-4FFA-8797-A1A17D6188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3498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26899" y="5670002"/>
            <a:ext cx="4934107" cy="914400"/>
          </a:xfrm>
        </p:spPr>
        <p:txBody>
          <a:bodyPr anchor="ctr" anchorCtr="0">
            <a:noAutofit/>
          </a:bodyPr>
          <a:lstStyle>
            <a:lvl1pPr algn="l">
              <a:lnSpc>
                <a:spcPct val="80000"/>
              </a:lnSpc>
              <a:defRPr sz="44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5375306" y="5670002"/>
            <a:ext cx="2625695" cy="914400"/>
          </a:xfrm>
        </p:spPr>
        <p:txBody>
          <a:bodyPr anchor="ctr" anchorCtr="0">
            <a:normAutofit/>
          </a:bodyPr>
          <a:lstStyle>
            <a:lvl1pPr marL="0" indent="0" algn="r">
              <a:buNone/>
              <a:defRPr sz="1800">
                <a:solidFill>
                  <a:schemeClr val="bg1"/>
                </a:solidFill>
                <a:latin typeface="+mn-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MEETING</a:t>
            </a:r>
          </a:p>
          <a:p>
            <a:r>
              <a:rPr lang="en-US" dirty="0" smtClean="0"/>
              <a:t>Date</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5670002"/>
            <a:ext cx="914400" cy="914400"/>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9144000" cy="5349240"/>
          </a:xfrm>
          <a:prstGeom prst="rect">
            <a:avLst/>
          </a:prstGeom>
          <a:solidFill>
            <a:schemeClr val="bg1"/>
          </a:solidFill>
        </p:spPr>
      </p:pic>
    </p:spTree>
    <p:extLst>
      <p:ext uri="{BB962C8B-B14F-4D97-AF65-F5344CB8AC3E}">
        <p14:creationId xmlns:p14="http://schemas.microsoft.com/office/powerpoint/2010/main" val="14351156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287120" y="542282"/>
            <a:ext cx="2928129" cy="1920240"/>
          </a:xfrm>
        </p:spPr>
        <p:txBody>
          <a:bodyPr anchor="ctr" anchorCtr="0">
            <a:noAutofit/>
          </a:bodyPr>
          <a:lstStyle>
            <a:lvl1pPr algn="l">
              <a:lnSpc>
                <a:spcPct val="85000"/>
              </a:lnSpc>
              <a:defRPr sz="3600" spc="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076685" y="542281"/>
            <a:ext cx="4572000" cy="5916575"/>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97181" y="2511813"/>
            <a:ext cx="2941319"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Edit Master text styles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120" y="5791200"/>
            <a:ext cx="914400" cy="914400"/>
          </a:xfrm>
          <a:prstGeom prst="rect">
            <a:avLst/>
          </a:prstGeom>
        </p:spPr>
      </p:pic>
    </p:spTree>
    <p:extLst>
      <p:ext uri="{BB962C8B-B14F-4D97-AF65-F5344CB8AC3E}">
        <p14:creationId xmlns:p14="http://schemas.microsoft.com/office/powerpoint/2010/main" val="144262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002120" y="542282"/>
            <a:ext cx="2928129" cy="1920240"/>
          </a:xfrm>
        </p:spPr>
        <p:txBody>
          <a:bodyPr anchor="ctr" anchorCtr="0">
            <a:noAutofit/>
          </a:bodyPr>
          <a:lstStyle>
            <a:lvl1pPr algn="ct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12181" y="2511813"/>
            <a:ext cx="2941319"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Edit Master text styles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8934" y="5670002"/>
            <a:ext cx="914400" cy="914400"/>
          </a:xfrm>
          <a:prstGeom prst="rect">
            <a:avLst/>
          </a:prstGeom>
        </p:spPr>
      </p:pic>
    </p:spTree>
    <p:extLst>
      <p:ext uri="{BB962C8B-B14F-4D97-AF65-F5344CB8AC3E}">
        <p14:creationId xmlns:p14="http://schemas.microsoft.com/office/powerpoint/2010/main" val="29962419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6418" y="5610226"/>
            <a:ext cx="8085582" cy="974176"/>
          </a:xfrm>
        </p:spPr>
        <p:txBody>
          <a:bodyPr anchor="ctr" anchorCtr="0">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5670002"/>
            <a:ext cx="914400" cy="914400"/>
          </a:xfrm>
          <a:prstGeom prst="rect">
            <a:avLst/>
          </a:prstGeom>
        </p:spPr>
      </p:pic>
    </p:spTree>
    <p:extLst>
      <p:ext uri="{BB962C8B-B14F-4D97-AF65-F5344CB8AC3E}">
        <p14:creationId xmlns:p14="http://schemas.microsoft.com/office/powerpoint/2010/main" val="63473889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88164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8"/>
            <a:ext cx="5800725" cy="5400675"/>
          </a:xfrm>
        </p:spPr>
        <p:txBody>
          <a:bodyPr vert="eaVert"/>
          <a:lstStyle>
            <a:lvl1pPr marL="228600" indent="-228600">
              <a:buSzPct val="50000"/>
              <a:buFont typeface="Wingdings" panose="05000000000000000000" pitchFamily="2" charset="2"/>
              <a:buChar char="¥"/>
              <a:defRPr/>
            </a:lvl1pPr>
            <a:lvl2pPr marL="457200" indent="-228600">
              <a:buFont typeface="Arial" panose="020B0604020202020204" pitchFamily="34" charset="0"/>
              <a:buChar char="•"/>
              <a:defRPr/>
            </a:lvl2pPr>
            <a:lvl3pPr marL="685800" indent="-228600">
              <a:buSzPct val="50000"/>
              <a:buFont typeface="Wingdings" panose="05000000000000000000" pitchFamily="2" charset="2"/>
              <a:buChar char="«"/>
              <a:defRPr i="0"/>
            </a:lvl3pPr>
            <a:lvl4pPr marL="685800" indent="228600">
              <a:buFont typeface="Wingdings" panose="05000000000000000000" pitchFamily="2" charset="2"/>
              <a:buChar char="§"/>
              <a:defRPr/>
            </a:lvl4pPr>
            <a:lvl5pPr marL="914400" indent="228600">
              <a:buFont typeface="Courier New" panose="02070309020205020404" pitchFamily="49" charset="0"/>
              <a:buChar char="o"/>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4357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26899" y="5670002"/>
            <a:ext cx="4934107" cy="914400"/>
          </a:xfrm>
        </p:spPr>
        <p:txBody>
          <a:bodyPr anchor="ctr" anchorCtr="0">
            <a:noAutofit/>
          </a:bodyPr>
          <a:lstStyle>
            <a:lvl1pPr algn="l">
              <a:lnSpc>
                <a:spcPct val="80000"/>
              </a:lnSpc>
              <a:defRPr sz="44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5375306" y="5670002"/>
            <a:ext cx="2625695" cy="914400"/>
          </a:xfrm>
        </p:spPr>
        <p:txBody>
          <a:bodyPr anchor="ctr" anchorCtr="0">
            <a:normAutofit/>
          </a:bodyPr>
          <a:lstStyle>
            <a:lvl1pPr marL="0" indent="0" algn="r">
              <a:buNone/>
              <a:defRPr sz="1800">
                <a:solidFill>
                  <a:schemeClr val="bg1"/>
                </a:solidFill>
                <a:latin typeface="+mn-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smtClean="0"/>
              <a:t>MEETING</a:t>
            </a:r>
          </a:p>
          <a:p>
            <a:r>
              <a:rPr lang="en-US" dirty="0" smtClean="0"/>
              <a:t>Date</a:t>
            </a:r>
            <a:endParaRPr lang="en-US"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5670002"/>
            <a:ext cx="914400" cy="914400"/>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0" y="0"/>
            <a:ext cx="9144000" cy="5349240"/>
          </a:xfrm>
          <a:prstGeom prst="rect">
            <a:avLst/>
          </a:prstGeom>
          <a:solidFill>
            <a:schemeClr val="bg1"/>
          </a:solidFill>
        </p:spPr>
      </p:pic>
    </p:spTree>
    <p:extLst>
      <p:ext uri="{BB962C8B-B14F-4D97-AF65-F5344CB8AC3E}">
        <p14:creationId xmlns:p14="http://schemas.microsoft.com/office/powerpoint/2010/main" val="276297142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228600" indent="-228600">
              <a:buSzPct val="50000"/>
              <a:buFont typeface="Wingdings" panose="05000000000000000000" pitchFamily="2" charset="2"/>
              <a:buChar char="¥"/>
              <a:defRPr/>
            </a:lvl1pPr>
            <a:lvl2pPr marL="457200" indent="-228600">
              <a:buSzPct val="50000"/>
              <a:buFont typeface="Wingdings" panose="05000000000000000000" pitchFamily="2" charset="2"/>
              <a:buChar char="«"/>
              <a:defRPr/>
            </a:lvl2pPr>
            <a:lvl3pPr marL="685800" indent="-228600">
              <a:buSzPct val="50000"/>
              <a:buFont typeface="Courier New" panose="02070309020205020404" pitchFamily="49" charset="0"/>
              <a:buChar char="o"/>
              <a:defRPr i="0"/>
            </a:lvl3pPr>
            <a:lvl4pPr marL="914400" indent="-228600">
              <a:buSzPct val="75000"/>
              <a:buFont typeface="Wingdings" panose="05000000000000000000" pitchFamily="2" charset="2"/>
              <a:buChar char=""/>
              <a:defRPr/>
            </a:lvl4pPr>
            <a:lvl5pPr marL="1143000" indent="-228600">
              <a:buFont typeface="Arial" panose="020B0604020202020204" pitchFamily="34" charset="0"/>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41599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66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7015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15177770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6600" b="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7015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6308" y="5758490"/>
            <a:ext cx="914400" cy="914400"/>
          </a:xfrm>
          <a:prstGeom prst="rect">
            <a:avLst/>
          </a:prstGeom>
        </p:spPr>
      </p:pic>
    </p:spTree>
    <p:extLst>
      <p:ext uri="{BB962C8B-B14F-4D97-AF65-F5344CB8AC3E}">
        <p14:creationId xmlns:p14="http://schemas.microsoft.com/office/powerpoint/2010/main" val="175652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normAutofit/>
          </a:bodyPr>
          <a:lstStyle>
            <a:lvl1pPr marL="228600" marR="0" indent="-228600" algn="l" defTabSz="914400" rtl="0" eaLnBrk="1" fontAlgn="auto" latinLnBrk="0" hangingPunct="1">
              <a:lnSpc>
                <a:spcPct val="85000"/>
              </a:lnSpc>
              <a:spcBef>
                <a:spcPts val="1300"/>
              </a:spcBef>
              <a:spcAft>
                <a:spcPts val="0"/>
              </a:spcAft>
              <a:buClrTx/>
              <a:buSzPct val="50000"/>
              <a:buFont typeface="Wingdings" panose="05000000000000000000" pitchFamily="2" charset="2"/>
              <a:buChar char="¥"/>
              <a:tabLst/>
              <a:defRPr sz="2000"/>
            </a:lvl1pPr>
            <a:lvl2pPr marL="457200" marR="0" indent="-228600" algn="l" defTabSz="914400" rtl="0" eaLnBrk="1" fontAlgn="auto" latinLnBrk="0" hangingPunct="1">
              <a:lnSpc>
                <a:spcPct val="85000"/>
              </a:lnSpc>
              <a:spcBef>
                <a:spcPts val="600"/>
              </a:spcBef>
              <a:spcAft>
                <a:spcPts val="0"/>
              </a:spcAft>
              <a:buClrTx/>
              <a:buSzPct val="50000"/>
              <a:buFont typeface="Wingdings" panose="05000000000000000000" pitchFamily="2" charset="2"/>
              <a:buChar char="«"/>
              <a:tabLst/>
              <a:defRPr sz="2000"/>
            </a:lvl2pPr>
            <a:lvl3pPr marL="685800" marR="0" indent="-228600" algn="l" defTabSz="914400" rtl="0" eaLnBrk="1" fontAlgn="auto" latinLnBrk="0" hangingPunct="1">
              <a:lnSpc>
                <a:spcPct val="85000"/>
              </a:lnSpc>
              <a:spcBef>
                <a:spcPts val="600"/>
              </a:spcBef>
              <a:spcAft>
                <a:spcPts val="0"/>
              </a:spcAft>
              <a:buClrTx/>
              <a:buSzTx/>
              <a:buFont typeface="Arial" pitchFamily="34" charset="0"/>
              <a:buChar char="•"/>
              <a:tabLst/>
              <a:defRPr sz="1800"/>
            </a:lvl3pPr>
            <a:lvl4pPr marL="914400" marR="0" indent="-228600" algn="l" defTabSz="914400" rtl="0" eaLnBrk="1" fontAlgn="auto" latinLnBrk="0" hangingPunct="1">
              <a:lnSpc>
                <a:spcPct val="85000"/>
              </a:lnSpc>
              <a:spcBef>
                <a:spcPts val="600"/>
              </a:spcBef>
              <a:spcAft>
                <a:spcPts val="0"/>
              </a:spcAft>
              <a:buClrTx/>
              <a:buSzTx/>
              <a:buFont typeface="Courier New" panose="02070309020205020404" pitchFamily="49" charset="0"/>
              <a:buChar char="o"/>
              <a:tabLst/>
              <a:defRPr sz="1600"/>
            </a:lvl4pPr>
            <a:lvl5pPr marL="1143000" marR="0" indent="-228600" algn="l" defTabSz="914400" rtl="0" eaLnBrk="1" fontAlgn="auto" latinLnBrk="0" hangingPunct="1">
              <a:lnSpc>
                <a:spcPct val="85000"/>
              </a:lnSpc>
              <a:spcBef>
                <a:spcPts val="600"/>
              </a:spcBef>
              <a:spcAft>
                <a:spcPts val="0"/>
              </a:spcAft>
              <a:buClrTx/>
              <a:buSzTx/>
              <a:buFont typeface="Wingdings" panose="05000000000000000000" pitchFamily="2" charset="2"/>
              <a:buChar char="§"/>
              <a:tabLst/>
              <a:defRPr sz="16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99528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228600" indent="-228600">
              <a:buSzPct val="50000"/>
              <a:buFont typeface="Wingdings" panose="05000000000000000000" pitchFamily="2" charset="2"/>
              <a:buChar char="¥"/>
              <a:defRPr/>
            </a:lvl1pPr>
            <a:lvl2pPr marL="457200" indent="-228600">
              <a:buSzPct val="50000"/>
              <a:buFont typeface="Wingdings" panose="05000000000000000000" pitchFamily="2" charset="2"/>
              <a:buChar char="«"/>
              <a:defRPr/>
            </a:lvl2pPr>
            <a:lvl3pPr marL="685800" indent="-228600">
              <a:buSzPct val="50000"/>
              <a:buFont typeface="Courier New" panose="02070309020205020404" pitchFamily="49" charset="0"/>
              <a:buChar char="o"/>
              <a:defRPr i="0"/>
            </a:lvl3pPr>
            <a:lvl4pPr marL="914400" indent="-228600">
              <a:buSzPct val="75000"/>
              <a:buFont typeface="Wingdings" panose="05000000000000000000" pitchFamily="2" charset="2"/>
              <a:buChar char=""/>
              <a:defRPr/>
            </a:lvl4pPr>
            <a:lvl5pPr marL="1143000" indent="-228600">
              <a:buFont typeface="Arial" panose="020B0604020202020204" pitchFamily="34" charset="0"/>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71190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hasCustomPrompt="1"/>
          </p:nvPr>
        </p:nvSpPr>
        <p:spPr>
          <a:xfrm>
            <a:off x="507492" y="2032000"/>
            <a:ext cx="3806190" cy="723400"/>
          </a:xfrm>
        </p:spPr>
        <p:txBody>
          <a:bodyPr anchor="ctr">
            <a:normAutofit/>
          </a:bodyPr>
          <a:lstStyle>
            <a:lvl1pPr marL="0" indent="0">
              <a:spcBef>
                <a:spcPts val="0"/>
              </a:spcBef>
              <a:buNone/>
              <a:defRPr sz="2000" b="1" cap="none"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766310" y="2029968"/>
            <a:ext cx="3806190" cy="722376"/>
          </a:xfrm>
        </p:spPr>
        <p:txBody>
          <a:bodyPr anchor="ctr">
            <a:normAutofit/>
          </a:bodyPr>
          <a:lstStyle>
            <a:lvl1pPr marL="0" marR="0" indent="0" algn="l" defTabSz="914400" rtl="0" eaLnBrk="1" fontAlgn="auto" latinLnBrk="0" hangingPunct="1">
              <a:lnSpc>
                <a:spcPct val="85000"/>
              </a:lnSpc>
              <a:spcBef>
                <a:spcPts val="0"/>
              </a:spcBef>
              <a:spcAft>
                <a:spcPts val="0"/>
              </a:spcAft>
              <a:buClrTx/>
              <a:buSzPct val="50000"/>
              <a:buFont typeface="Wingdings" panose="05000000000000000000" pitchFamily="2" charset="2"/>
              <a:buNone/>
              <a:tabLst/>
              <a:defRPr sz="2000" b="1" cap="none"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Never leave a single word hanging on the last line</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510913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469641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2467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5"/>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30725"/>
          </a:xfrm>
        </p:spPr>
        <p:txBody>
          <a:bodyPr/>
          <a:lstStyle>
            <a:lvl1pPr marL="91440" marR="0" indent="-91440" algn="l" defTabSz="914400" rtl="0" eaLnBrk="1" fontAlgn="auto" latinLnBrk="0" hangingPunct="1">
              <a:lnSpc>
                <a:spcPct val="85000"/>
              </a:lnSpc>
              <a:spcBef>
                <a:spcPts val="1300"/>
              </a:spcBef>
              <a:spcAft>
                <a:spcPts val="0"/>
              </a:spcAft>
              <a:buClrTx/>
              <a:buSzTx/>
              <a:buFont typeface="Arial" pitchFamily="34" charset="0"/>
              <a:buChar char=" "/>
              <a:tabLst/>
              <a:defRPr/>
            </a:lvl1pPr>
            <a:lvl2pPr marL="274320" marR="0" indent="-342900" algn="l" defTabSz="914400" rtl="0" eaLnBrk="1" fontAlgn="auto" latinLnBrk="0" hangingPunct="1">
              <a:lnSpc>
                <a:spcPct val="85000"/>
              </a:lnSpc>
              <a:spcBef>
                <a:spcPts val="600"/>
              </a:spcBef>
              <a:spcAft>
                <a:spcPts val="0"/>
              </a:spcAft>
              <a:buClrTx/>
              <a:buSzTx/>
              <a:buFont typeface="Arial" pitchFamily="34" charset="0"/>
              <a:buChar char=" "/>
              <a:tabLst/>
              <a:defRPr/>
            </a:lvl2pPr>
            <a:lvl3pPr marL="548640" marR="0" indent="-548640" algn="l" defTabSz="914400" rtl="0" eaLnBrk="1" fontAlgn="auto" latinLnBrk="0" hangingPunct="1">
              <a:lnSpc>
                <a:spcPct val="85000"/>
              </a:lnSpc>
              <a:spcBef>
                <a:spcPts val="600"/>
              </a:spcBef>
              <a:spcAft>
                <a:spcPts val="0"/>
              </a:spcAft>
              <a:buClrTx/>
              <a:buSzTx/>
              <a:buFont typeface="Arial" pitchFamily="34" charset="0"/>
              <a:buChar char=" "/>
              <a:tabLst/>
              <a:defRPr/>
            </a:lvl3pPr>
            <a:lvl4pPr marL="822960" marR="0" indent="-822960" algn="l" defTabSz="914400" rtl="0" eaLnBrk="1" fontAlgn="auto" latinLnBrk="0" hangingPunct="1">
              <a:lnSpc>
                <a:spcPct val="85000"/>
              </a:lnSpc>
              <a:spcBef>
                <a:spcPts val="600"/>
              </a:spcBef>
              <a:spcAft>
                <a:spcPts val="0"/>
              </a:spcAft>
              <a:buClrTx/>
              <a:buSzTx/>
              <a:buFont typeface="Arial" pitchFamily="34" charset="0"/>
              <a:buChar char=" "/>
              <a:tabLst/>
              <a:defRPr/>
            </a:lvl4pPr>
            <a:lvl5pPr marL="1097280" marR="0" indent="-1097280" algn="l" defTabSz="914400" rtl="0" eaLnBrk="1" fontAlgn="auto" latinLnBrk="0" hangingPunct="1">
              <a:lnSpc>
                <a:spcPct val="85000"/>
              </a:lnSpc>
              <a:spcBef>
                <a:spcPts val="600"/>
              </a:spcBef>
              <a:spcAft>
                <a:spcPts val="0"/>
              </a:spcAft>
              <a:buClrTx/>
              <a:buSzTx/>
              <a:buFont typeface="Arial" pitchFamily="34" charset="0"/>
              <a:buChar char=" "/>
              <a:tabLst/>
              <a:defRPr/>
            </a:lvl5pPr>
          </a:lstStyle>
          <a:p>
            <a:pPr marL="91440" marR="0" lvl="0" indent="-91440" algn="l" defTabSz="914400" rtl="0" eaLnBrk="1" fontAlgn="auto" latinLnBrk="0" hangingPunct="1">
              <a:lnSpc>
                <a:spcPct val="85000"/>
              </a:lnSpc>
              <a:spcBef>
                <a:spcPts val="1300"/>
              </a:spcBef>
              <a:spcAft>
                <a:spcPts val="0"/>
              </a:spcAft>
              <a:buClrTx/>
              <a:buSzTx/>
              <a:buFont typeface="Arial" pitchFamily="34" charset="0"/>
              <a:buChar char=" "/>
              <a:tabLst/>
              <a:defRPr/>
            </a:pPr>
            <a:r>
              <a:rPr kumimoji="0" lang="en-US" sz="1800" b="0" i="0" u="none" strike="noStrike" kern="1200" cap="none" spc="0" normalizeH="0" baseline="0" noProof="0" smtClean="0">
                <a:ln>
                  <a:noFill/>
                </a:ln>
                <a:solidFill>
                  <a:prstClr val="black">
                    <a:lumMod val="85000"/>
                    <a:lumOff val="15000"/>
                  </a:prstClr>
                </a:solidFill>
                <a:effectLst/>
                <a:uLnTx/>
                <a:uFillTx/>
                <a:latin typeface="+mn-lt"/>
                <a:ea typeface="+mn-ea"/>
                <a:cs typeface="+mn-cs"/>
              </a:rPr>
              <a:t>Edit Master text styles</a:t>
            </a:r>
          </a:p>
        </p:txBody>
      </p:sp>
      <p:sp>
        <p:nvSpPr>
          <p:cNvPr id="4" name="Content Placeholder 3"/>
          <p:cNvSpPr>
            <a:spLocks noGrp="1"/>
          </p:cNvSpPr>
          <p:nvPr>
            <p:ph sz="quarter" idx="2"/>
          </p:nvPr>
        </p:nvSpPr>
        <p:spPr>
          <a:xfrm>
            <a:off x="4648200" y="1600202"/>
            <a:ext cx="4038600" cy="21891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5126372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1_Content with Caption">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287120" y="542282"/>
            <a:ext cx="2928129" cy="1920240"/>
          </a:xfrm>
        </p:spPr>
        <p:txBody>
          <a:bodyPr anchor="ctr" anchorCtr="0">
            <a:noAutofit/>
          </a:bodyPr>
          <a:lstStyle>
            <a:lvl1pPr algn="l">
              <a:lnSpc>
                <a:spcPct val="85000"/>
              </a:lnSpc>
              <a:defRPr sz="3600" spc="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076685" y="542281"/>
            <a:ext cx="4572000" cy="5916575"/>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97181" y="2511813"/>
            <a:ext cx="2941319"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Edit Master text styles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120" y="5791200"/>
            <a:ext cx="914400" cy="914400"/>
          </a:xfrm>
          <a:prstGeom prst="rect">
            <a:avLst/>
          </a:prstGeom>
        </p:spPr>
      </p:pic>
    </p:spTree>
    <p:extLst>
      <p:ext uri="{BB962C8B-B14F-4D97-AF65-F5344CB8AC3E}">
        <p14:creationId xmlns:p14="http://schemas.microsoft.com/office/powerpoint/2010/main" val="161535675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002120" y="542282"/>
            <a:ext cx="2928129" cy="1920240"/>
          </a:xfrm>
        </p:spPr>
        <p:txBody>
          <a:bodyPr anchor="ctr" anchorCtr="0">
            <a:noAutofit/>
          </a:bodyPr>
          <a:lstStyle>
            <a:lvl1pPr algn="ctr">
              <a:lnSpc>
                <a:spcPct val="85000"/>
              </a:lnSpc>
              <a:defRPr sz="36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12181" y="2511813"/>
            <a:ext cx="2941319"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Edit Master text styles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8934" y="5670002"/>
            <a:ext cx="914400" cy="914400"/>
          </a:xfrm>
          <a:prstGeom prst="rect">
            <a:avLst/>
          </a:prstGeom>
        </p:spPr>
      </p:pic>
    </p:spTree>
    <p:extLst>
      <p:ext uri="{BB962C8B-B14F-4D97-AF65-F5344CB8AC3E}">
        <p14:creationId xmlns:p14="http://schemas.microsoft.com/office/powerpoint/2010/main" val="5642621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6418" y="5610226"/>
            <a:ext cx="8085582" cy="974176"/>
          </a:xfrm>
        </p:spPr>
        <p:txBody>
          <a:bodyPr anchor="ctr" anchorCtr="0">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5300" y="5670002"/>
            <a:ext cx="914400" cy="914400"/>
          </a:xfrm>
          <a:prstGeom prst="rect">
            <a:avLst/>
          </a:prstGeom>
        </p:spPr>
      </p:pic>
    </p:spTree>
    <p:extLst>
      <p:ext uri="{BB962C8B-B14F-4D97-AF65-F5344CB8AC3E}">
        <p14:creationId xmlns:p14="http://schemas.microsoft.com/office/powerpoint/2010/main" val="4008731722"/>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06895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78644" y="714378"/>
            <a:ext cx="5800725" cy="5400675"/>
          </a:xfrm>
        </p:spPr>
        <p:txBody>
          <a:bodyPr vert="eaVert"/>
          <a:lstStyle>
            <a:lvl1pPr marL="228600" indent="-228600">
              <a:buSzPct val="50000"/>
              <a:buFont typeface="Wingdings" panose="05000000000000000000" pitchFamily="2" charset="2"/>
              <a:buChar char="¥"/>
              <a:defRPr/>
            </a:lvl1pPr>
            <a:lvl2pPr marL="457200" indent="-228600">
              <a:buFont typeface="Arial" panose="020B0604020202020204" pitchFamily="34" charset="0"/>
              <a:buChar char="•"/>
              <a:defRPr/>
            </a:lvl2pPr>
            <a:lvl3pPr marL="685800" indent="-228600">
              <a:buSzPct val="50000"/>
              <a:buFont typeface="Wingdings" panose="05000000000000000000" pitchFamily="2" charset="2"/>
              <a:buChar char="«"/>
              <a:defRPr i="0"/>
            </a:lvl3pPr>
            <a:lvl4pPr marL="685800" indent="228600">
              <a:buFont typeface="Wingdings" panose="05000000000000000000" pitchFamily="2" charset="2"/>
              <a:buChar char="§"/>
              <a:defRPr/>
            </a:lvl4pPr>
            <a:lvl5pPr marL="914400" indent="228600">
              <a:buFont typeface="Courier New" panose="02070309020205020404" pitchFamily="49" charset="0"/>
              <a:buChar char="o"/>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598930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2250" y="5491496"/>
            <a:ext cx="8085582" cy="613283"/>
          </a:xfrm>
        </p:spPr>
        <p:txBody>
          <a:bodyPr anchor="b">
            <a:normAutofit/>
          </a:bodyPr>
          <a:lstStyle>
            <a:lvl1pPr>
              <a:lnSpc>
                <a:spcPct val="85000"/>
              </a:lnSpc>
              <a:defRPr sz="28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3">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72824" y="6120127"/>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082153" y="5787685"/>
            <a:ext cx="914400" cy="914400"/>
          </a:xfrm>
          <a:prstGeom prst="rect">
            <a:avLst/>
          </a:prstGeom>
        </p:spPr>
      </p:pic>
    </p:spTree>
    <p:extLst>
      <p:ext uri="{BB962C8B-B14F-4D97-AF65-F5344CB8AC3E}">
        <p14:creationId xmlns:p14="http://schemas.microsoft.com/office/powerpoint/2010/main" val="103978412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66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7015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79064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6600" b="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7015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6308" y="5758490"/>
            <a:ext cx="914400" cy="914400"/>
          </a:xfrm>
          <a:prstGeom prst="rect">
            <a:avLst/>
          </a:prstGeom>
        </p:spPr>
      </p:pic>
    </p:spTree>
    <p:extLst>
      <p:ext uri="{BB962C8B-B14F-4D97-AF65-F5344CB8AC3E}">
        <p14:creationId xmlns:p14="http://schemas.microsoft.com/office/powerpoint/2010/main" val="1068695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normAutofit/>
          </a:bodyPr>
          <a:lstStyle>
            <a:lvl1pPr marL="228600" marR="0" indent="-228600" algn="l" defTabSz="914400" rtl="0" eaLnBrk="1" fontAlgn="auto" latinLnBrk="0" hangingPunct="1">
              <a:lnSpc>
                <a:spcPct val="85000"/>
              </a:lnSpc>
              <a:spcBef>
                <a:spcPts val="1300"/>
              </a:spcBef>
              <a:spcAft>
                <a:spcPts val="0"/>
              </a:spcAft>
              <a:buClrTx/>
              <a:buSzPct val="50000"/>
              <a:buFont typeface="Wingdings" panose="05000000000000000000" pitchFamily="2" charset="2"/>
              <a:buChar char="¥"/>
              <a:tabLst/>
              <a:defRPr sz="2000"/>
            </a:lvl1pPr>
            <a:lvl2pPr marL="457200" marR="0" indent="-228600" algn="l" defTabSz="914400" rtl="0" eaLnBrk="1" fontAlgn="auto" latinLnBrk="0" hangingPunct="1">
              <a:lnSpc>
                <a:spcPct val="85000"/>
              </a:lnSpc>
              <a:spcBef>
                <a:spcPts val="600"/>
              </a:spcBef>
              <a:spcAft>
                <a:spcPts val="0"/>
              </a:spcAft>
              <a:buClrTx/>
              <a:buSzPct val="50000"/>
              <a:buFont typeface="Wingdings" panose="05000000000000000000" pitchFamily="2" charset="2"/>
              <a:buChar char="«"/>
              <a:tabLst/>
              <a:defRPr sz="2000"/>
            </a:lvl2pPr>
            <a:lvl3pPr marL="685800" marR="0" indent="-228600" algn="l" defTabSz="914400" rtl="0" eaLnBrk="1" fontAlgn="auto" latinLnBrk="0" hangingPunct="1">
              <a:lnSpc>
                <a:spcPct val="85000"/>
              </a:lnSpc>
              <a:spcBef>
                <a:spcPts val="600"/>
              </a:spcBef>
              <a:spcAft>
                <a:spcPts val="0"/>
              </a:spcAft>
              <a:buClrTx/>
              <a:buSzTx/>
              <a:buFont typeface="Arial" pitchFamily="34" charset="0"/>
              <a:buChar char="•"/>
              <a:tabLst/>
              <a:defRPr sz="1800"/>
            </a:lvl3pPr>
            <a:lvl4pPr marL="914400" marR="0" indent="-228600" algn="l" defTabSz="914400" rtl="0" eaLnBrk="1" fontAlgn="auto" latinLnBrk="0" hangingPunct="1">
              <a:lnSpc>
                <a:spcPct val="85000"/>
              </a:lnSpc>
              <a:spcBef>
                <a:spcPts val="600"/>
              </a:spcBef>
              <a:spcAft>
                <a:spcPts val="0"/>
              </a:spcAft>
              <a:buClrTx/>
              <a:buSzTx/>
              <a:buFont typeface="Courier New" panose="02070309020205020404" pitchFamily="49" charset="0"/>
              <a:buChar char="o"/>
              <a:tabLst/>
              <a:defRPr sz="1600"/>
            </a:lvl4pPr>
            <a:lvl5pPr marL="1143000" marR="0" indent="-228600" algn="l" defTabSz="914400" rtl="0" eaLnBrk="1" fontAlgn="auto" latinLnBrk="0" hangingPunct="1">
              <a:lnSpc>
                <a:spcPct val="85000"/>
              </a:lnSpc>
              <a:spcBef>
                <a:spcPts val="600"/>
              </a:spcBef>
              <a:spcAft>
                <a:spcPts val="0"/>
              </a:spcAft>
              <a:buClrTx/>
              <a:buSzTx/>
              <a:buFont typeface="Wingdings" panose="05000000000000000000" pitchFamily="2" charset="2"/>
              <a:buChar char="§"/>
              <a:tabLst/>
              <a:defRPr sz="16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12950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hasCustomPrompt="1"/>
          </p:nvPr>
        </p:nvSpPr>
        <p:spPr>
          <a:xfrm>
            <a:off x="507492" y="2032000"/>
            <a:ext cx="3806190" cy="723400"/>
          </a:xfrm>
        </p:spPr>
        <p:txBody>
          <a:bodyPr anchor="ctr">
            <a:normAutofit/>
          </a:bodyPr>
          <a:lstStyle>
            <a:lvl1pPr marL="0" indent="0">
              <a:spcBef>
                <a:spcPts val="0"/>
              </a:spcBef>
              <a:buNone/>
              <a:defRPr sz="2000" b="1" cap="none"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Subtitle</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766310" y="2029968"/>
            <a:ext cx="3806190" cy="722376"/>
          </a:xfrm>
        </p:spPr>
        <p:txBody>
          <a:bodyPr anchor="ctr">
            <a:normAutofit/>
          </a:bodyPr>
          <a:lstStyle>
            <a:lvl1pPr marL="0" marR="0" indent="0" algn="l" defTabSz="914400" rtl="0" eaLnBrk="1" fontAlgn="auto" latinLnBrk="0" hangingPunct="1">
              <a:lnSpc>
                <a:spcPct val="85000"/>
              </a:lnSpc>
              <a:spcBef>
                <a:spcPts val="0"/>
              </a:spcBef>
              <a:spcAft>
                <a:spcPts val="0"/>
              </a:spcAft>
              <a:buClrTx/>
              <a:buSzPct val="50000"/>
              <a:buFont typeface="Wingdings" panose="05000000000000000000" pitchFamily="2" charset="2"/>
              <a:buNone/>
              <a:tabLst/>
              <a:defRPr sz="2000" b="1" cap="none"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Never leave a single word hanging on the last line</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06519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060958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4878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5"/>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30725"/>
          </a:xfrm>
        </p:spPr>
        <p:txBody>
          <a:bodyPr/>
          <a:lstStyle>
            <a:lvl1pPr marL="91440" marR="0" indent="-91440" algn="l" defTabSz="914400" rtl="0" eaLnBrk="1" fontAlgn="auto" latinLnBrk="0" hangingPunct="1">
              <a:lnSpc>
                <a:spcPct val="85000"/>
              </a:lnSpc>
              <a:spcBef>
                <a:spcPts val="1300"/>
              </a:spcBef>
              <a:spcAft>
                <a:spcPts val="0"/>
              </a:spcAft>
              <a:buClrTx/>
              <a:buSzTx/>
              <a:buFont typeface="Arial" pitchFamily="34" charset="0"/>
              <a:buChar char=" "/>
              <a:tabLst/>
              <a:defRPr/>
            </a:lvl1pPr>
            <a:lvl2pPr marL="274320" marR="0" indent="-342900" algn="l" defTabSz="914400" rtl="0" eaLnBrk="1" fontAlgn="auto" latinLnBrk="0" hangingPunct="1">
              <a:lnSpc>
                <a:spcPct val="85000"/>
              </a:lnSpc>
              <a:spcBef>
                <a:spcPts val="600"/>
              </a:spcBef>
              <a:spcAft>
                <a:spcPts val="0"/>
              </a:spcAft>
              <a:buClrTx/>
              <a:buSzTx/>
              <a:buFont typeface="Arial" pitchFamily="34" charset="0"/>
              <a:buChar char=" "/>
              <a:tabLst/>
              <a:defRPr/>
            </a:lvl2pPr>
            <a:lvl3pPr marL="548640" marR="0" indent="-548640" algn="l" defTabSz="914400" rtl="0" eaLnBrk="1" fontAlgn="auto" latinLnBrk="0" hangingPunct="1">
              <a:lnSpc>
                <a:spcPct val="85000"/>
              </a:lnSpc>
              <a:spcBef>
                <a:spcPts val="600"/>
              </a:spcBef>
              <a:spcAft>
                <a:spcPts val="0"/>
              </a:spcAft>
              <a:buClrTx/>
              <a:buSzTx/>
              <a:buFont typeface="Arial" pitchFamily="34" charset="0"/>
              <a:buChar char=" "/>
              <a:tabLst/>
              <a:defRPr/>
            </a:lvl3pPr>
            <a:lvl4pPr marL="822960" marR="0" indent="-822960" algn="l" defTabSz="914400" rtl="0" eaLnBrk="1" fontAlgn="auto" latinLnBrk="0" hangingPunct="1">
              <a:lnSpc>
                <a:spcPct val="85000"/>
              </a:lnSpc>
              <a:spcBef>
                <a:spcPts val="600"/>
              </a:spcBef>
              <a:spcAft>
                <a:spcPts val="0"/>
              </a:spcAft>
              <a:buClrTx/>
              <a:buSzTx/>
              <a:buFont typeface="Arial" pitchFamily="34" charset="0"/>
              <a:buChar char=" "/>
              <a:tabLst/>
              <a:defRPr/>
            </a:lvl4pPr>
            <a:lvl5pPr marL="1097280" marR="0" indent="-1097280" algn="l" defTabSz="914400" rtl="0" eaLnBrk="1" fontAlgn="auto" latinLnBrk="0" hangingPunct="1">
              <a:lnSpc>
                <a:spcPct val="85000"/>
              </a:lnSpc>
              <a:spcBef>
                <a:spcPts val="600"/>
              </a:spcBef>
              <a:spcAft>
                <a:spcPts val="0"/>
              </a:spcAft>
              <a:buClrTx/>
              <a:buSzTx/>
              <a:buFont typeface="Arial" pitchFamily="34" charset="0"/>
              <a:buChar char=" "/>
              <a:tabLst/>
              <a:defRPr/>
            </a:lvl5pPr>
          </a:lstStyle>
          <a:p>
            <a:pPr marL="91440" marR="0" lvl="0" indent="-91440" algn="l" defTabSz="914400" rtl="0" eaLnBrk="1" fontAlgn="auto" latinLnBrk="0" hangingPunct="1">
              <a:lnSpc>
                <a:spcPct val="85000"/>
              </a:lnSpc>
              <a:spcBef>
                <a:spcPts val="1300"/>
              </a:spcBef>
              <a:spcAft>
                <a:spcPts val="0"/>
              </a:spcAft>
              <a:buClrTx/>
              <a:buSzTx/>
              <a:buFont typeface="Arial" pitchFamily="34" charset="0"/>
              <a:buChar char=" "/>
              <a:tabLst/>
              <a:defRPr/>
            </a:pPr>
            <a:r>
              <a:rPr kumimoji="0" lang="en-US" sz="1800" b="0" i="0" u="none" strike="noStrike" kern="1200" cap="none" spc="0" normalizeH="0" baseline="0" noProof="0" smtClean="0">
                <a:ln>
                  <a:noFill/>
                </a:ln>
                <a:solidFill>
                  <a:prstClr val="black">
                    <a:lumMod val="85000"/>
                    <a:lumOff val="15000"/>
                  </a:prstClr>
                </a:solidFill>
                <a:effectLst/>
                <a:uLnTx/>
                <a:uFillTx/>
                <a:latin typeface="+mn-lt"/>
                <a:ea typeface="+mn-ea"/>
                <a:cs typeface="+mn-cs"/>
              </a:rPr>
              <a:t>Edit Master text styles</a:t>
            </a:r>
          </a:p>
        </p:txBody>
      </p:sp>
      <p:sp>
        <p:nvSpPr>
          <p:cNvPr id="4" name="Content Placeholder 3"/>
          <p:cNvSpPr>
            <a:spLocks noGrp="1"/>
          </p:cNvSpPr>
          <p:nvPr>
            <p:ph sz="quarter" idx="2"/>
          </p:nvPr>
        </p:nvSpPr>
        <p:spPr>
          <a:xfrm>
            <a:off x="4648200" y="1600202"/>
            <a:ext cx="4038600" cy="21891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607111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pn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2343" y="280458"/>
            <a:ext cx="8627806" cy="151024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16966" y="1993395"/>
            <a:ext cx="8612550" cy="376618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76507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spc="-120" baseline="0">
          <a:solidFill>
            <a:schemeClr val="accent1"/>
          </a:solidFill>
          <a:latin typeface="+mj-lt"/>
          <a:ea typeface="+mj-ea"/>
          <a:cs typeface="+mj-cs"/>
        </a:defRPr>
      </a:lvl1pPr>
    </p:titleStyle>
    <p:bodyStyle>
      <a:lvl1pPr marL="228600" indent="-228600" algn="l" defTabSz="914400" rtl="0" eaLnBrk="1" latinLnBrk="0" hangingPunct="1">
        <a:lnSpc>
          <a:spcPct val="85000"/>
        </a:lnSpc>
        <a:spcBef>
          <a:spcPts val="1300"/>
        </a:spcBef>
        <a:buSzPct val="50000"/>
        <a:buFont typeface="Wingdings" panose="05000000000000000000" pitchFamily="2" charset="2"/>
        <a:buChar char="¥"/>
        <a:defRPr sz="24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85000"/>
        </a:lnSpc>
        <a:spcBef>
          <a:spcPts val="600"/>
        </a:spcBef>
        <a:buSzPct val="50000"/>
        <a:buFont typeface="Wingdings" panose="05000000000000000000" pitchFamily="2" charset="2"/>
        <a:buChar char="«"/>
        <a:defRPr sz="24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85000"/>
        </a:lnSpc>
        <a:spcBef>
          <a:spcPts val="600"/>
        </a:spcBef>
        <a:buFont typeface="Arial" pitchFamily="34" charset="0"/>
        <a:buChar char="•"/>
        <a:defRPr sz="2000" i="0" kern="1200">
          <a:solidFill>
            <a:schemeClr val="tx1">
              <a:lumMod val="85000"/>
              <a:lumOff val="15000"/>
            </a:schemeClr>
          </a:solidFill>
          <a:latin typeface="+mn-lt"/>
          <a:ea typeface="+mn-ea"/>
          <a:cs typeface="+mn-cs"/>
        </a:defRPr>
      </a:lvl3pPr>
      <a:lvl4pPr marL="914400" indent="-228600" algn="l" defTabSz="914400" rtl="0" eaLnBrk="1" latinLnBrk="0" hangingPunct="1">
        <a:lnSpc>
          <a:spcPct val="85000"/>
        </a:lnSpc>
        <a:spcBef>
          <a:spcPts val="600"/>
        </a:spcBef>
        <a:buFont typeface="Courier New" panose="02070309020205020404" pitchFamily="49" charset="0"/>
        <a:buChar char="o"/>
        <a:defRPr sz="1800" i="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85000"/>
        </a:lnSpc>
        <a:spcBef>
          <a:spcPts val="600"/>
        </a:spcBef>
        <a:buFont typeface="Wingdings" panose="05000000000000000000" pitchFamily="2" charset="2"/>
        <a:buChar char="§"/>
        <a:defRPr sz="1800" i="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2343" y="280458"/>
            <a:ext cx="8627806" cy="151024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16966" y="1993395"/>
            <a:ext cx="8612550" cy="376618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3854806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spc="-120" baseline="0">
          <a:solidFill>
            <a:schemeClr val="accent1"/>
          </a:solidFill>
          <a:latin typeface="+mj-lt"/>
          <a:ea typeface="+mj-ea"/>
          <a:cs typeface="+mj-cs"/>
        </a:defRPr>
      </a:lvl1pPr>
    </p:titleStyle>
    <p:bodyStyle>
      <a:lvl1pPr marL="228600" indent="-228600" algn="l" defTabSz="914400" rtl="0" eaLnBrk="1" latinLnBrk="0" hangingPunct="1">
        <a:lnSpc>
          <a:spcPct val="85000"/>
        </a:lnSpc>
        <a:spcBef>
          <a:spcPts val="1300"/>
        </a:spcBef>
        <a:buSzPct val="50000"/>
        <a:buFont typeface="Wingdings" panose="05000000000000000000" pitchFamily="2" charset="2"/>
        <a:buChar char="¥"/>
        <a:defRPr sz="24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85000"/>
        </a:lnSpc>
        <a:spcBef>
          <a:spcPts val="600"/>
        </a:spcBef>
        <a:buSzPct val="50000"/>
        <a:buFont typeface="Wingdings" panose="05000000000000000000" pitchFamily="2" charset="2"/>
        <a:buChar char="«"/>
        <a:defRPr sz="24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85000"/>
        </a:lnSpc>
        <a:spcBef>
          <a:spcPts val="600"/>
        </a:spcBef>
        <a:buFont typeface="Arial" pitchFamily="34" charset="0"/>
        <a:buChar char="•"/>
        <a:defRPr sz="2000" i="0" kern="1200">
          <a:solidFill>
            <a:schemeClr val="tx1">
              <a:lumMod val="85000"/>
              <a:lumOff val="15000"/>
            </a:schemeClr>
          </a:solidFill>
          <a:latin typeface="+mn-lt"/>
          <a:ea typeface="+mn-ea"/>
          <a:cs typeface="+mn-cs"/>
        </a:defRPr>
      </a:lvl3pPr>
      <a:lvl4pPr marL="914400" indent="-228600" algn="l" defTabSz="914400" rtl="0" eaLnBrk="1" latinLnBrk="0" hangingPunct="1">
        <a:lnSpc>
          <a:spcPct val="85000"/>
        </a:lnSpc>
        <a:spcBef>
          <a:spcPts val="600"/>
        </a:spcBef>
        <a:buFont typeface="Courier New" panose="02070309020205020404" pitchFamily="49" charset="0"/>
        <a:buChar char="o"/>
        <a:defRPr sz="1800" i="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85000"/>
        </a:lnSpc>
        <a:spcBef>
          <a:spcPts val="600"/>
        </a:spcBef>
        <a:buFont typeface="Wingdings" panose="05000000000000000000" pitchFamily="2" charset="2"/>
        <a:buChar char="§"/>
        <a:defRPr sz="1800" i="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9.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3.png"/><Relationship Id="rId7"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3.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29.png"/><Relationship Id="rId12"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6.png"/><Relationship Id="rId5" Type="http://schemas.openxmlformats.org/officeDocument/2006/relationships/image" Target="../media/image32.png"/><Relationship Id="rId10"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image" Target="../media/image34.png"/><Relationship Id="rId1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16.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3.xml"/><Relationship Id="rId1" Type="http://schemas.openxmlformats.org/officeDocument/2006/relationships/slideLayout" Target="../slideLayouts/slideLayout16.xml"/><Relationship Id="rId5" Type="http://schemas.openxmlformats.org/officeDocument/2006/relationships/image" Target="../media/image42.pn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5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7.xml"/><Relationship Id="rId1" Type="http://schemas.openxmlformats.org/officeDocument/2006/relationships/slideLayout" Target="../slideLayouts/slideLayout25.xml"/></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25.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9.xml"/><Relationship Id="rId1" Type="http://schemas.openxmlformats.org/officeDocument/2006/relationships/slideLayout" Target="../slideLayouts/slideLayout25.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25.xml"/></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25.xml"/><Relationship Id="rId4" Type="http://schemas.openxmlformats.org/officeDocument/2006/relationships/image" Target="../media/image5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hyperlink" Target="mailto:hilesr@umkc.edu" TargetMode="External"/><Relationship Id="rId7" Type="http://schemas.openxmlformats.org/officeDocument/2006/relationships/image" Target="../media/image64.png"/><Relationship Id="rId2" Type="http://schemas.openxmlformats.org/officeDocument/2006/relationships/notesSlide" Target="../notesSlides/notesSlide43.xml"/><Relationship Id="rId1" Type="http://schemas.openxmlformats.org/officeDocument/2006/relationships/slideLayout" Target="../slideLayouts/slideLayout18.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66.xml.rels><?xml version="1.0" encoding="UTF-8" standalone="yes"?>
<Relationships xmlns="http://schemas.openxmlformats.org/package/2006/relationships"><Relationship Id="rId3" Type="http://schemas.openxmlformats.org/officeDocument/2006/relationships/hyperlink" Target="mailto:david.forbes@dmh.mo.gov" TargetMode="External"/><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notesSlide" Target="../notesSlides/notesSlide6.xml"/><Relationship Id="rId16" Type="http://schemas.openxmlformats.org/officeDocument/2006/relationships/image" Target="../media/image27.jpeg"/><Relationship Id="rId1" Type="http://schemas.openxmlformats.org/officeDocument/2006/relationships/slideLayout" Target="../slideLayouts/slideLayout22.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5" Type="http://schemas.openxmlformats.org/officeDocument/2006/relationships/image" Target="../media/image2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 Id="rId1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a:t>Reach for the Star: Integrated Supports for a Good Life </a:t>
            </a:r>
          </a:p>
        </p:txBody>
      </p:sp>
      <p:sp>
        <p:nvSpPr>
          <p:cNvPr id="3" name="Subtitle 2"/>
          <p:cNvSpPr>
            <a:spLocks noGrp="1"/>
          </p:cNvSpPr>
          <p:nvPr>
            <p:ph type="subTitle" idx="1"/>
          </p:nvPr>
        </p:nvSpPr>
        <p:spPr/>
        <p:txBody>
          <a:bodyPr/>
          <a:lstStyle/>
          <a:p>
            <a:r>
              <a:rPr lang="en-US" dirty="0" smtClean="0"/>
              <a:t>People First of Missouri Statewide Self-Advocacy Conference, April 2017</a:t>
            </a:r>
            <a:endParaRPr lang="en-US" dirty="0"/>
          </a:p>
        </p:txBody>
      </p:sp>
    </p:spTree>
    <p:extLst>
      <p:ext uri="{BB962C8B-B14F-4D97-AF65-F5344CB8AC3E}">
        <p14:creationId xmlns:p14="http://schemas.microsoft.com/office/powerpoint/2010/main" val="3680984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23197" y="2021505"/>
            <a:ext cx="498312" cy="914400"/>
          </a:xfrm>
          <a:prstGeom prst="rect">
            <a:avLst/>
          </a:prstGeom>
        </p:spPr>
      </p:pic>
    </p:spTree>
    <p:extLst>
      <p:ext uri="{BB962C8B-B14F-4D97-AF65-F5344CB8AC3E}">
        <p14:creationId xmlns:p14="http://schemas.microsoft.com/office/powerpoint/2010/main" val="3085543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57953" y="1508954"/>
            <a:ext cx="1828800" cy="1828800"/>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323197" y="2021505"/>
            <a:ext cx="498312" cy="914400"/>
          </a:xfrm>
          <a:prstGeom prst="rect">
            <a:avLst/>
          </a:prstGeom>
        </p:spPr>
      </p:pic>
      <p:sp>
        <p:nvSpPr>
          <p:cNvPr id="9" name="Content Placeholder 8"/>
          <p:cNvSpPr>
            <a:spLocks noGrp="1"/>
          </p:cNvSpPr>
          <p:nvPr>
            <p:ph idx="1"/>
          </p:nvPr>
        </p:nvSpPr>
        <p:spPr/>
        <p:txBody>
          <a:bodyPr/>
          <a:lstStyle/>
          <a:p>
            <a:endParaRPr lang="en-US" dirty="0"/>
          </a:p>
        </p:txBody>
      </p:sp>
    </p:spTree>
    <p:extLst>
      <p:ext uri="{BB962C8B-B14F-4D97-AF65-F5344CB8AC3E}">
        <p14:creationId xmlns:p14="http://schemas.microsoft.com/office/powerpoint/2010/main" val="11297866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91067" y="649970"/>
            <a:ext cx="3668513" cy="356616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57953" y="1508954"/>
            <a:ext cx="1828800" cy="1828800"/>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323197" y="2021505"/>
            <a:ext cx="498312" cy="914400"/>
          </a:xfrm>
          <a:prstGeom prst="rect">
            <a:avLst/>
          </a:prstGeom>
        </p:spPr>
      </p:pic>
      <p:sp>
        <p:nvSpPr>
          <p:cNvPr id="9" name="Content Placeholder 8"/>
          <p:cNvSpPr>
            <a:spLocks noGrp="1"/>
          </p:cNvSpPr>
          <p:nvPr>
            <p:ph idx="1"/>
          </p:nvPr>
        </p:nvSpPr>
        <p:spPr/>
        <p:txBody>
          <a:bodyPr/>
          <a:lstStyle/>
          <a:p>
            <a:endParaRPr lang="en-US" dirty="0"/>
          </a:p>
        </p:txBody>
      </p:sp>
    </p:spTree>
    <p:extLst>
      <p:ext uri="{BB962C8B-B14F-4D97-AF65-F5344CB8AC3E}">
        <p14:creationId xmlns:p14="http://schemas.microsoft.com/office/powerpoint/2010/main" val="38937638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26185" y="307172"/>
            <a:ext cx="4292341" cy="429768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691067" y="649970"/>
            <a:ext cx="3668513" cy="3566160"/>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657953" y="1508954"/>
            <a:ext cx="1828800" cy="1828800"/>
          </a:xfrm>
          <a:prstGeom prst="rect">
            <a:avLst/>
          </a:prstGeom>
        </p:spPr>
      </p:pic>
      <p:pic>
        <p:nvPicPr>
          <p:cNvPr id="2" name="Picture 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323197" y="2021505"/>
            <a:ext cx="498312" cy="914400"/>
          </a:xfrm>
          <a:prstGeom prst="rect">
            <a:avLst/>
          </a:prstGeom>
        </p:spPr>
      </p:pic>
      <p:sp>
        <p:nvSpPr>
          <p:cNvPr id="9" name="Content Placeholder 8"/>
          <p:cNvSpPr>
            <a:spLocks noGrp="1"/>
          </p:cNvSpPr>
          <p:nvPr>
            <p:ph idx="1"/>
          </p:nvPr>
        </p:nvSpPr>
        <p:spPr/>
        <p:txBody>
          <a:bodyPr/>
          <a:lstStyle/>
          <a:p>
            <a:endParaRPr lang="en-US" dirty="0"/>
          </a:p>
        </p:txBody>
      </p:sp>
    </p:spTree>
    <p:extLst>
      <p:ext uri="{BB962C8B-B14F-4D97-AF65-F5344CB8AC3E}">
        <p14:creationId xmlns:p14="http://schemas.microsoft.com/office/powerpoint/2010/main" val="3366377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26185" y="274514"/>
            <a:ext cx="4292341" cy="4297680"/>
          </a:xfrm>
          <a:prstGeom prst="rect">
            <a:avLst/>
          </a:prstGeom>
        </p:spPr>
      </p:pic>
      <p:pic>
        <p:nvPicPr>
          <p:cNvPr id="3" name="Content Placeholder 2"/>
          <p:cNvPicPr>
            <a:picLocks noGrp="1" noChangeAspect="1"/>
          </p:cNvPicPr>
          <p:nvPr>
            <p:ph idx="1"/>
          </p:nvPr>
        </p:nvPicPr>
        <p:blipFill>
          <a:blip r:embed="rId4" cstate="email">
            <a:extLst>
              <a:ext uri="{28A0092B-C50C-407E-A947-70E740481C1C}">
                <a14:useLocalDpi xmlns:a14="http://schemas.microsoft.com/office/drawing/2010/main" val="0"/>
              </a:ext>
            </a:extLst>
          </a:blip>
          <a:stretch>
            <a:fillRect/>
          </a:stretch>
        </p:blipFill>
        <p:spPr>
          <a:xfrm>
            <a:off x="4133951" y="-13535"/>
            <a:ext cx="4867436" cy="4846320"/>
          </a:xfr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91067" y="649970"/>
            <a:ext cx="3668513" cy="3566160"/>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657953" y="1508954"/>
            <a:ext cx="1828800" cy="1828800"/>
          </a:xfrm>
          <a:prstGeom prst="rect">
            <a:avLst/>
          </a:prstGeom>
        </p:spPr>
      </p:pic>
      <p:pic>
        <p:nvPicPr>
          <p:cNvPr id="2" name="Picture 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323197" y="2021505"/>
            <a:ext cx="498312" cy="914400"/>
          </a:xfrm>
          <a:prstGeom prst="rect">
            <a:avLst/>
          </a:prstGeom>
        </p:spPr>
      </p:pic>
    </p:spTree>
    <p:extLst>
      <p:ext uri="{BB962C8B-B14F-4D97-AF65-F5344CB8AC3E}">
        <p14:creationId xmlns:p14="http://schemas.microsoft.com/office/powerpoint/2010/main" val="904630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1854795" y="-2429599"/>
            <a:ext cx="9418320" cy="877824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26185" y="274514"/>
            <a:ext cx="4292341" cy="4297680"/>
          </a:xfrm>
          <a:prstGeom prst="rect">
            <a:avLst/>
          </a:prstGeom>
        </p:spPr>
      </p:pic>
      <p:pic>
        <p:nvPicPr>
          <p:cNvPr id="3" name="Content Placeholder 2"/>
          <p:cNvPicPr>
            <a:picLocks noGrp="1" noChangeAspect="1"/>
          </p:cNvPicPr>
          <p:nvPr>
            <p:ph idx="1"/>
          </p:nvPr>
        </p:nvPicPr>
        <p:blipFill>
          <a:blip r:embed="rId5" cstate="email">
            <a:extLst>
              <a:ext uri="{28A0092B-C50C-407E-A947-70E740481C1C}">
                <a14:useLocalDpi xmlns:a14="http://schemas.microsoft.com/office/drawing/2010/main" val="0"/>
              </a:ext>
            </a:extLst>
          </a:blip>
          <a:stretch>
            <a:fillRect/>
          </a:stretch>
        </p:blipFill>
        <p:spPr>
          <a:xfrm>
            <a:off x="4133951" y="-13535"/>
            <a:ext cx="4867436" cy="4846320"/>
          </a:xfr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691067" y="649970"/>
            <a:ext cx="3668513" cy="3566160"/>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657953" y="1508954"/>
            <a:ext cx="1828800" cy="1828800"/>
          </a:xfrm>
          <a:prstGeom prst="rect">
            <a:avLst/>
          </a:prstGeom>
        </p:spPr>
      </p:pic>
      <p:pic>
        <p:nvPicPr>
          <p:cNvPr id="2" name="Picture 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323197" y="2021505"/>
            <a:ext cx="498312" cy="914400"/>
          </a:xfrm>
          <a:prstGeom prst="rect">
            <a:avLst/>
          </a:prstGeom>
        </p:spPr>
      </p:pic>
    </p:spTree>
    <p:extLst>
      <p:ext uri="{BB962C8B-B14F-4D97-AF65-F5344CB8AC3E}">
        <p14:creationId xmlns:p14="http://schemas.microsoft.com/office/powerpoint/2010/main" val="2718259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1854795" y="-2429599"/>
            <a:ext cx="9418320" cy="877824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26185" y="274514"/>
            <a:ext cx="4292341" cy="4297680"/>
          </a:xfrm>
          <a:prstGeom prst="rect">
            <a:avLst/>
          </a:prstGeom>
        </p:spPr>
      </p:pic>
      <p:pic>
        <p:nvPicPr>
          <p:cNvPr id="3" name="Content Placeholder 2"/>
          <p:cNvPicPr>
            <a:picLocks noGrp="1" noChangeAspect="1"/>
          </p:cNvPicPr>
          <p:nvPr>
            <p:ph idx="1"/>
          </p:nvPr>
        </p:nvPicPr>
        <p:blipFill>
          <a:blip r:embed="rId5" cstate="email">
            <a:extLst>
              <a:ext uri="{28A0092B-C50C-407E-A947-70E740481C1C}">
                <a14:useLocalDpi xmlns:a14="http://schemas.microsoft.com/office/drawing/2010/main" val="0"/>
              </a:ext>
            </a:extLst>
          </a:blip>
          <a:stretch>
            <a:fillRect/>
          </a:stretch>
        </p:blipFill>
        <p:spPr>
          <a:xfrm>
            <a:off x="4133951" y="-13535"/>
            <a:ext cx="4867436" cy="4846320"/>
          </a:xfr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691067" y="649970"/>
            <a:ext cx="3668513" cy="3566160"/>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657953" y="1508954"/>
            <a:ext cx="1828800" cy="1828800"/>
          </a:xfrm>
          <a:prstGeom prst="rect">
            <a:avLst/>
          </a:prstGeom>
        </p:spPr>
      </p:pic>
      <p:pic>
        <p:nvPicPr>
          <p:cNvPr id="2" name="Picture 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323197" y="2021505"/>
            <a:ext cx="498312" cy="914400"/>
          </a:xfrm>
          <a:prstGeom prst="rect">
            <a:avLst/>
          </a:prstGeom>
        </p:spPr>
      </p:pic>
      <p:cxnSp>
        <p:nvCxnSpPr>
          <p:cNvPr id="8" name="Straight Arrow Connector 29"/>
          <p:cNvCxnSpPr>
            <a:cxnSpLocks noChangeShapeType="1"/>
          </p:cNvCxnSpPr>
          <p:nvPr/>
        </p:nvCxnSpPr>
        <p:spPr bwMode="auto">
          <a:xfrm flipV="1">
            <a:off x="349250" y="3259174"/>
            <a:ext cx="3931908" cy="2011326"/>
          </a:xfrm>
          <a:prstGeom prst="straightConnector1">
            <a:avLst/>
          </a:prstGeom>
          <a:noFill/>
          <a:ln w="76200" cmpd="sng">
            <a:solidFill>
              <a:schemeClr val="tx1"/>
            </a:solidFill>
            <a:round/>
            <a:headEnd/>
            <a:tailEnd type="arrow" w="med" len="med"/>
          </a:ln>
          <a:extLst>
            <a:ext uri="{909E8E84-426E-40dd-AFC4-6F175D3DCCD1}">
              <a14:hiddenFill xmlns:a14="http://schemas.microsoft.com/office/drawing/2010/main" xmlns="">
                <a:noFill/>
              </a14:hiddenFill>
            </a:ext>
          </a:extLst>
        </p:spPr>
      </p:cxnSp>
    </p:spTree>
    <p:extLst>
      <p:ext uri="{BB962C8B-B14F-4D97-AF65-F5344CB8AC3E}">
        <p14:creationId xmlns:p14="http://schemas.microsoft.com/office/powerpoint/2010/main" val="20588863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a:blip r:embed="rId3" cstate="email">
            <a:extLst>
              <a:ext uri="{28A0092B-C50C-407E-A947-70E740481C1C}">
                <a14:useLocalDpi xmlns:a14="http://schemas.microsoft.com/office/drawing/2010/main" val="0"/>
              </a:ext>
            </a:extLst>
          </a:blip>
          <a:stretch>
            <a:fillRect/>
          </a:stretch>
        </p:blipFill>
        <p:spPr>
          <a:xfrm>
            <a:off x="1854795" y="-2429599"/>
            <a:ext cx="9418320" cy="877824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26185" y="274514"/>
            <a:ext cx="4292341" cy="4297680"/>
          </a:xfrm>
          <a:prstGeom prst="rect">
            <a:avLst/>
          </a:prstGeom>
        </p:spPr>
      </p:pic>
      <p:pic>
        <p:nvPicPr>
          <p:cNvPr id="3" name="Content Placeholder 2"/>
          <p:cNvPicPr>
            <a:picLocks noGrp="1" noChangeAspect="1"/>
          </p:cNvPicPr>
          <p:nvPr>
            <p:ph idx="1"/>
          </p:nvPr>
        </p:nvPicPr>
        <p:blipFill>
          <a:blip r:embed="rId5" cstate="email">
            <a:extLst>
              <a:ext uri="{28A0092B-C50C-407E-A947-70E740481C1C}">
                <a14:useLocalDpi xmlns:a14="http://schemas.microsoft.com/office/drawing/2010/main" val="0"/>
              </a:ext>
            </a:extLst>
          </a:blip>
          <a:stretch>
            <a:fillRect/>
          </a:stretch>
        </p:blipFill>
        <p:spPr>
          <a:xfrm>
            <a:off x="4133951" y="-13535"/>
            <a:ext cx="4867436" cy="4846320"/>
          </a:xfrm>
        </p:spPr>
      </p:pic>
      <p:pic>
        <p:nvPicPr>
          <p:cNvPr id="7" name="Picture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691067" y="649970"/>
            <a:ext cx="3668513" cy="3566160"/>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657953" y="1508954"/>
            <a:ext cx="1828800" cy="1828800"/>
          </a:xfrm>
          <a:prstGeom prst="rect">
            <a:avLst/>
          </a:prstGeom>
        </p:spPr>
      </p:pic>
      <p:pic>
        <p:nvPicPr>
          <p:cNvPr id="2" name="Picture 1"/>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323197" y="2021505"/>
            <a:ext cx="498312" cy="914400"/>
          </a:xfrm>
          <a:prstGeom prst="rect">
            <a:avLst/>
          </a:prstGeom>
        </p:spPr>
      </p:pic>
      <p:cxnSp>
        <p:nvCxnSpPr>
          <p:cNvPr id="8" name="Straight Arrow Connector 29"/>
          <p:cNvCxnSpPr>
            <a:cxnSpLocks noChangeShapeType="1"/>
          </p:cNvCxnSpPr>
          <p:nvPr/>
        </p:nvCxnSpPr>
        <p:spPr bwMode="auto">
          <a:xfrm flipV="1">
            <a:off x="349250" y="3259174"/>
            <a:ext cx="3931908" cy="2011326"/>
          </a:xfrm>
          <a:prstGeom prst="straightConnector1">
            <a:avLst/>
          </a:prstGeom>
          <a:noFill/>
          <a:ln w="76200" cmpd="sng">
            <a:solidFill>
              <a:schemeClr val="tx1"/>
            </a:solidFill>
            <a:round/>
            <a:headEnd/>
            <a:tailEnd type="arrow" w="med" len="med"/>
          </a:ln>
          <a:extLst>
            <a:ext uri="{909E8E84-426E-40dd-AFC4-6F175D3DCCD1}">
              <a14:hiddenFill xmlns:a14="http://schemas.microsoft.com/office/drawing/2010/main" xmlns="">
                <a:noFill/>
              </a14:hiddenFill>
            </a:ext>
          </a:extLst>
        </p:spPr>
      </p:cxnSp>
      <p:grpSp>
        <p:nvGrpSpPr>
          <p:cNvPr id="22" name="Group 21"/>
          <p:cNvGrpSpPr/>
          <p:nvPr/>
        </p:nvGrpSpPr>
        <p:grpSpPr>
          <a:xfrm>
            <a:off x="339001" y="5254257"/>
            <a:ext cx="4090124" cy="719245"/>
            <a:chOff x="339001" y="5254257"/>
            <a:chExt cx="4090124" cy="719245"/>
          </a:xfrm>
        </p:grpSpPr>
        <p:pic>
          <p:nvPicPr>
            <p:cNvPr id="12" name="Picture 1" descr="baby-blue"/>
            <p:cNvPicPr>
              <a:picLocks noChangeAspect="1" noChangeArrowheads="1"/>
            </p:cNvPicPr>
            <p:nvPr/>
          </p:nvPicPr>
          <p:blipFill>
            <a:blip r:embed="rId9" cstate="email">
              <a:extLst>
                <a:ext uri="{28A0092B-C50C-407E-A947-70E740481C1C}">
                  <a14:useLocalDpi xmlns:a14="http://schemas.microsoft.com/office/drawing/2010/main" val="0"/>
                </a:ext>
              </a:extLst>
            </a:blip>
            <a:stretch>
              <a:fillRect/>
            </a:stretch>
          </p:blipFill>
          <p:spPr bwMode="auto">
            <a:xfrm>
              <a:off x="339001" y="5367292"/>
              <a:ext cx="609737" cy="606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4" descr="early-childhood-blue"/>
            <p:cNvPicPr>
              <a:picLocks noChangeAspect="1" noChangeArrowheads="1"/>
            </p:cNvPicPr>
            <p:nvPr/>
          </p:nvPicPr>
          <p:blipFill>
            <a:blip r:embed="rId10" cstate="email">
              <a:extLst>
                <a:ext uri="{28A0092B-C50C-407E-A947-70E740481C1C}">
                  <a14:useLocalDpi xmlns:a14="http://schemas.microsoft.com/office/drawing/2010/main" val="0"/>
                </a:ext>
              </a:extLst>
            </a:blip>
            <a:stretch>
              <a:fillRect/>
            </a:stretch>
          </p:blipFill>
          <p:spPr bwMode="auto">
            <a:xfrm>
              <a:off x="1032578" y="5302250"/>
              <a:ext cx="656270" cy="65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7" descr="school-reddish"/>
            <p:cNvPicPr>
              <a:picLocks noChangeAspect="1" noChangeArrowheads="1"/>
            </p:cNvPicPr>
            <p:nvPr/>
          </p:nvPicPr>
          <p:blipFill>
            <a:blip r:embed="rId11" cstate="email">
              <a:extLst>
                <a:ext uri="{28A0092B-C50C-407E-A947-70E740481C1C}">
                  <a14:useLocalDpi xmlns:a14="http://schemas.microsoft.com/office/drawing/2010/main" val="0"/>
                </a:ext>
              </a:extLst>
            </a:blip>
            <a:stretch>
              <a:fillRect/>
            </a:stretch>
          </p:blipFill>
          <p:spPr bwMode="auto">
            <a:xfrm>
              <a:off x="1717853" y="5329736"/>
              <a:ext cx="609736" cy="606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0" descr="transition-pink"/>
            <p:cNvPicPr>
              <a:picLocks noChangeAspect="1" noChangeArrowheads="1"/>
            </p:cNvPicPr>
            <p:nvPr/>
          </p:nvPicPr>
          <p:blipFill>
            <a:blip r:embed="rId12" cstate="email">
              <a:extLst>
                <a:ext uri="{28A0092B-C50C-407E-A947-70E740481C1C}">
                  <a14:useLocalDpi xmlns:a14="http://schemas.microsoft.com/office/drawing/2010/main" val="0"/>
                </a:ext>
              </a:extLst>
            </a:blip>
            <a:stretch>
              <a:fillRect/>
            </a:stretch>
          </p:blipFill>
          <p:spPr bwMode="auto">
            <a:xfrm>
              <a:off x="2392345" y="5292180"/>
              <a:ext cx="623270" cy="619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descr="old-gold"/>
            <p:cNvPicPr>
              <a:picLocks noChangeAspect="1" noChangeArrowheads="1"/>
            </p:cNvPicPr>
            <p:nvPr/>
          </p:nvPicPr>
          <p:blipFill>
            <a:blip r:embed="rId13" cstate="email">
              <a:extLst>
                <a:ext uri="{28A0092B-C50C-407E-A947-70E740481C1C}">
                  <a14:useLocalDpi xmlns:a14="http://schemas.microsoft.com/office/drawing/2010/main" val="0"/>
                </a:ext>
              </a:extLst>
            </a:blip>
            <a:stretch>
              <a:fillRect/>
            </a:stretch>
          </p:blipFill>
          <p:spPr bwMode="auto">
            <a:xfrm>
              <a:off x="3774921" y="5254257"/>
              <a:ext cx="654204" cy="650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3" descr="adult--gold"/>
            <p:cNvPicPr>
              <a:picLocks noChangeAspect="1" noChangeArrowheads="1"/>
            </p:cNvPicPr>
            <p:nvPr/>
          </p:nvPicPr>
          <p:blipFill>
            <a:blip r:embed="rId14" cstate="email">
              <a:extLst>
                <a:ext uri="{28A0092B-C50C-407E-A947-70E740481C1C}">
                  <a14:useLocalDpi xmlns:a14="http://schemas.microsoft.com/office/drawing/2010/main" val="0"/>
                </a:ext>
              </a:extLst>
            </a:blip>
            <a:stretch>
              <a:fillRect/>
            </a:stretch>
          </p:blipFill>
          <p:spPr bwMode="auto">
            <a:xfrm>
              <a:off x="3034278" y="5280124"/>
              <a:ext cx="682146" cy="669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4185076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pc="0" dirty="0" smtClean="0"/>
              <a:t>NOTHING ABOUT US </a:t>
            </a:r>
            <a:br>
              <a:rPr lang="en-US" spc="0" dirty="0" smtClean="0"/>
            </a:br>
            <a:r>
              <a:rPr lang="en-US" spc="0" dirty="0" smtClean="0"/>
              <a:t>WITHOUT US!</a:t>
            </a:r>
            <a:endParaRPr lang="en-US" spc="0" dirty="0"/>
          </a:p>
        </p:txBody>
      </p:sp>
      <p:pic>
        <p:nvPicPr>
          <p:cNvPr id="5" name="Content Placeholder 4" descr="systems-icon.png"/>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749208" y="1790700"/>
            <a:ext cx="3341199" cy="3341199"/>
          </a:xfrm>
        </p:spPr>
      </p:pic>
      <p:sp>
        <p:nvSpPr>
          <p:cNvPr id="10" name="Rectangle 9"/>
          <p:cNvSpPr/>
          <p:nvPr/>
        </p:nvSpPr>
        <p:spPr>
          <a:xfrm>
            <a:off x="183630" y="5343951"/>
            <a:ext cx="8776741"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w Cen MT"/>
                <a:ea typeface="+mn-ea"/>
                <a:cs typeface="+mn-cs"/>
              </a:rPr>
              <a:t>People with I/DD and their </a:t>
            </a:r>
            <a:r>
              <a:rPr kumimoji="0" lang="en-US" sz="2000" b="0" i="0" u="none" strike="noStrike" kern="1200" cap="none" spc="0" normalizeH="0" baseline="0" noProof="0" dirty="0" smtClean="0">
                <a:ln>
                  <a:noFill/>
                </a:ln>
                <a:solidFill>
                  <a:prstClr val="black"/>
                </a:solidFill>
                <a:effectLst/>
                <a:uLnTx/>
                <a:uFillTx/>
                <a:latin typeface="Tw Cen MT"/>
                <a:ea typeface="+mn-ea"/>
                <a:cs typeface="+mn-cs"/>
              </a:rPr>
              <a:t>families need seats at </a:t>
            </a:r>
            <a:r>
              <a:rPr kumimoji="0" lang="en-US" sz="2000" b="0" i="0" u="none" strike="noStrike" kern="1200" cap="none" spc="0" normalizeH="0" baseline="0" noProof="0" dirty="0">
                <a:ln>
                  <a:noFill/>
                </a:ln>
                <a:solidFill>
                  <a:prstClr val="black"/>
                </a:solidFill>
                <a:effectLst/>
                <a:uLnTx/>
                <a:uFillTx/>
                <a:latin typeface="Tw Cen MT"/>
                <a:ea typeface="+mn-ea"/>
                <a:cs typeface="+mn-cs"/>
              </a:rPr>
              <a:t>the </a:t>
            </a:r>
            <a:r>
              <a:rPr kumimoji="0" lang="en-US" sz="2000" b="0" i="0" u="none" strike="noStrike" kern="1200" cap="none" spc="0" normalizeH="0" baseline="0" noProof="0" dirty="0" smtClean="0">
                <a:ln>
                  <a:noFill/>
                </a:ln>
                <a:solidFill>
                  <a:prstClr val="black"/>
                </a:solidFill>
                <a:effectLst/>
                <a:uLnTx/>
                <a:uFillTx/>
                <a:latin typeface="Tw Cen MT"/>
                <a:ea typeface="+mn-ea"/>
                <a:cs typeface="+mn-cs"/>
              </a:rPr>
              <a:t>table so </a:t>
            </a:r>
            <a:r>
              <a:rPr kumimoji="0" lang="en-US" sz="2000" b="0" i="0" u="none" strike="noStrike" kern="1200" cap="none" spc="0" normalizeH="0" baseline="0" noProof="0" dirty="0">
                <a:ln>
                  <a:noFill/>
                </a:ln>
                <a:solidFill>
                  <a:prstClr val="black"/>
                </a:solidFill>
                <a:effectLst/>
                <a:uLnTx/>
                <a:uFillTx/>
                <a:latin typeface="Tw Cen MT"/>
                <a:ea typeface="+mn-ea"/>
                <a:cs typeface="+mn-cs"/>
              </a:rPr>
              <a:t>they can </a:t>
            </a:r>
            <a:r>
              <a:rPr kumimoji="0" lang="en-US" sz="2000" b="0" i="0" u="none" strike="noStrike" kern="1200" cap="none" spc="0" normalizeH="0" baseline="0" noProof="0" dirty="0" smtClean="0">
                <a:ln>
                  <a:noFill/>
                </a:ln>
                <a:solidFill>
                  <a:prstClr val="black"/>
                </a:solidFill>
                <a:effectLst/>
                <a:uLnTx/>
                <a:uFillTx/>
                <a:latin typeface="Tw Cen MT"/>
                <a:ea typeface="+mn-ea"/>
                <a:cs typeface="+mn-cs"/>
              </a:rPr>
              <a:t>be involved in the changes we want to see and make our vision for a good life for all possible</a:t>
            </a:r>
            <a:endParaRPr kumimoji="0" lang="en-US" sz="20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2596760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6300" dirty="0" smtClean="0">
                <a:solidFill>
                  <a:schemeClr val="bg1"/>
                </a:solidFill>
              </a:rPr>
              <a:t>Integrated Supports</a:t>
            </a:r>
            <a:endParaRPr lang="en-US" sz="6300" dirty="0">
              <a:solidFill>
                <a:schemeClr val="bg1"/>
              </a:solidFill>
            </a:endParaRPr>
          </a:p>
        </p:txBody>
      </p:sp>
      <p:sp>
        <p:nvSpPr>
          <p:cNvPr id="8" name="Text Placeholder 7"/>
          <p:cNvSpPr>
            <a:spLocks noGrp="1"/>
          </p:cNvSpPr>
          <p:nvPr>
            <p:ph type="body" idx="1"/>
          </p:nvPr>
        </p:nvSpPr>
        <p:spPr/>
        <p:txBody>
          <a:bodyPr/>
          <a:lstStyle/>
          <a:p>
            <a:r>
              <a:rPr lang="en-US" dirty="0" smtClean="0">
                <a:solidFill>
                  <a:schemeClr val="bg1"/>
                </a:solidFill>
              </a:rPr>
              <a:t>For a Good Life</a:t>
            </a:r>
            <a:endParaRPr lang="en-US" dirty="0">
              <a:solidFill>
                <a:schemeClr val="bg1"/>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8023900" y="5728928"/>
            <a:ext cx="914400" cy="914400"/>
          </a:xfrm>
          <a:prstGeom prst="rect">
            <a:avLst/>
          </a:prstGeom>
        </p:spPr>
      </p:pic>
    </p:spTree>
    <p:extLst>
      <p:ext uri="{BB962C8B-B14F-4D97-AF65-F5344CB8AC3E}">
        <p14:creationId xmlns:p14="http://schemas.microsoft.com/office/powerpoint/2010/main" val="2142384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a:t>
            </a:r>
            <a:endParaRPr lang="en-US" dirty="0"/>
          </a:p>
        </p:txBody>
      </p:sp>
      <p:sp>
        <p:nvSpPr>
          <p:cNvPr id="3" name="Content Placeholder 2"/>
          <p:cNvSpPr>
            <a:spLocks noGrp="1"/>
          </p:cNvSpPr>
          <p:nvPr>
            <p:ph type="body" idx="1"/>
          </p:nvPr>
        </p:nvSpPr>
        <p:spPr/>
        <p:txBody>
          <a:bodyPr/>
          <a:lstStyle/>
          <a:p>
            <a:r>
              <a:rPr lang="en-US" dirty="0" smtClean="0">
                <a:solidFill>
                  <a:schemeClr val="bg1"/>
                </a:solidFill>
                <a:latin typeface="+mn-lt"/>
              </a:rPr>
              <a:t>Introductions</a:t>
            </a:r>
          </a:p>
        </p:txBody>
      </p:sp>
    </p:spTree>
    <p:extLst>
      <p:ext uri="{BB962C8B-B14F-4D97-AF65-F5344CB8AC3E}">
        <p14:creationId xmlns:p14="http://schemas.microsoft.com/office/powerpoint/2010/main" val="3350999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Integrated Services and </a:t>
            </a:r>
            <a:r>
              <a:rPr lang="en-US" dirty="0"/>
              <a:t>Supports</a:t>
            </a:r>
          </a:p>
        </p:txBody>
      </p:sp>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2216095" y="1527230"/>
            <a:ext cx="4711810" cy="4480560"/>
          </a:xfrm>
        </p:spPr>
      </p:pic>
      <p:pic>
        <p:nvPicPr>
          <p:cNvPr id="5"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02343" y="4626833"/>
            <a:ext cx="1380957" cy="13809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110445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92920" y="302555"/>
            <a:ext cx="8079581" cy="1253066"/>
          </a:xfrm>
        </p:spPr>
        <p:txBody>
          <a:bodyPr>
            <a:normAutofit/>
          </a:bodyPr>
          <a:lstStyle/>
          <a:p>
            <a:pPr algn="ctr"/>
            <a:r>
              <a:rPr lang="en-US" dirty="0"/>
              <a:t>Integrated </a:t>
            </a:r>
            <a:r>
              <a:rPr lang="en-US" dirty="0" smtClean="0"/>
              <a:t>Supports</a:t>
            </a:r>
            <a:endParaRPr lang="en-US" dirty="0"/>
          </a:p>
        </p:txBody>
      </p:sp>
      <p:sp>
        <p:nvSpPr>
          <p:cNvPr id="13" name="5-Point Star 12"/>
          <p:cNvSpPr/>
          <p:nvPr/>
        </p:nvSpPr>
        <p:spPr>
          <a:xfrm>
            <a:off x="2971800" y="2209800"/>
            <a:ext cx="3163490" cy="2743200"/>
          </a:xfrm>
          <a:prstGeom prst="star5">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3"/>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2170227" y="1524001"/>
            <a:ext cx="4803547" cy="4571997"/>
          </a:xfrm>
        </p:spPr>
      </p:pic>
      <p:pic>
        <p:nvPicPr>
          <p:cNvPr id="15" name="Picture 1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291840" y="2365405"/>
            <a:ext cx="2560320" cy="242861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558300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92920" y="302555"/>
            <a:ext cx="8079581" cy="12530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spc="-120" baseline="0">
                <a:solidFill>
                  <a:schemeClr val="accent1"/>
                </a:solidFill>
                <a:latin typeface="+mj-lt"/>
                <a:ea typeface="+mj-ea"/>
                <a:cs typeface="+mj-cs"/>
              </a:defRPr>
            </a:lvl1pPr>
          </a:lstStyle>
          <a:p>
            <a:pPr algn="ctr"/>
            <a:r>
              <a:rPr lang="en-US" smtClean="0"/>
              <a:t>Integrated Supports</a:t>
            </a:r>
            <a:endParaRPr lang="en-US" dirty="0"/>
          </a:p>
        </p:txBody>
      </p:sp>
      <p:grpSp>
        <p:nvGrpSpPr>
          <p:cNvPr id="2" name="Group 1"/>
          <p:cNvGrpSpPr/>
          <p:nvPr/>
        </p:nvGrpSpPr>
        <p:grpSpPr>
          <a:xfrm>
            <a:off x="2170227" y="1524001"/>
            <a:ext cx="4803547" cy="4571997"/>
            <a:chOff x="2170226" y="1524001"/>
            <a:chExt cx="4803547" cy="4571997"/>
          </a:xfrm>
        </p:grpSpPr>
        <p:pic>
          <p:nvPicPr>
            <p:cNvPr id="8" name="Content Placeholder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70226" y="1524001"/>
              <a:ext cx="4803547" cy="4571997"/>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291840" y="2365405"/>
              <a:ext cx="2560320" cy="2428616"/>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23966246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92920" y="302555"/>
            <a:ext cx="8079581" cy="12530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spc="-120" baseline="0">
                <a:solidFill>
                  <a:schemeClr val="accent1"/>
                </a:solidFill>
                <a:latin typeface="+mj-lt"/>
                <a:ea typeface="+mj-ea"/>
                <a:cs typeface="+mj-cs"/>
              </a:defRPr>
            </a:lvl1pPr>
          </a:lstStyle>
          <a:p>
            <a:pPr algn="ctr"/>
            <a:r>
              <a:rPr lang="en-US" smtClean="0"/>
              <a:t>Integrated Supports</a:t>
            </a:r>
            <a:endParaRPr lang="en-US" dirty="0"/>
          </a:p>
        </p:txBody>
      </p:sp>
      <p:grpSp>
        <p:nvGrpSpPr>
          <p:cNvPr id="2" name="Group 1"/>
          <p:cNvGrpSpPr/>
          <p:nvPr/>
        </p:nvGrpSpPr>
        <p:grpSpPr>
          <a:xfrm>
            <a:off x="2170227" y="1524001"/>
            <a:ext cx="4803547" cy="4571996"/>
            <a:chOff x="2170226" y="1524001"/>
            <a:chExt cx="4803547" cy="4571996"/>
          </a:xfrm>
        </p:grpSpPr>
        <p:pic>
          <p:nvPicPr>
            <p:cNvPr id="8" name="Content Placeholder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70226" y="1524001"/>
              <a:ext cx="4803547" cy="4571996"/>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291840" y="2365405"/>
              <a:ext cx="2560319" cy="2428616"/>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32929224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92920" y="302555"/>
            <a:ext cx="8079581" cy="1253066"/>
          </a:xfrm>
        </p:spPr>
        <p:txBody>
          <a:bodyPr/>
          <a:lstStyle/>
          <a:p>
            <a:pPr algn="ctr"/>
            <a:r>
              <a:rPr lang="en-US" dirty="0" smtClean="0"/>
              <a:t>Integrated Supports</a:t>
            </a:r>
            <a:endParaRPr lang="en-US" dirty="0"/>
          </a:p>
        </p:txBody>
      </p:sp>
      <p:pic>
        <p:nvPicPr>
          <p:cNvPr id="8" name="Content Placeholder 3"/>
          <p:cNvPicPr>
            <a:picLocks noGrp="1" noChangeAspect="1"/>
          </p:cNvPicPr>
          <p:nvPr>
            <p:ph idx="1"/>
          </p:nvPr>
        </p:nvPicPr>
        <p:blipFill>
          <a:blip r:embed="rId3" cstate="screen">
            <a:extLst>
              <a:ext uri="{28A0092B-C50C-407E-A947-70E740481C1C}">
                <a14:useLocalDpi xmlns:a14="http://schemas.microsoft.com/office/drawing/2010/main" val="0"/>
              </a:ext>
            </a:extLst>
          </a:blip>
          <a:stretch>
            <a:fillRect/>
          </a:stretch>
        </p:blipFill>
        <p:spPr>
          <a:xfrm>
            <a:off x="2170227" y="1524001"/>
            <a:ext cx="4803546" cy="4571996"/>
          </a:xfrm>
        </p:spPr>
      </p:pic>
      <p:pic>
        <p:nvPicPr>
          <p:cNvPr id="9" name="Picture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291841" y="2365405"/>
            <a:ext cx="2560319" cy="242861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158081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92920" y="302555"/>
            <a:ext cx="8079581" cy="12530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spc="-120" baseline="0">
                <a:solidFill>
                  <a:schemeClr val="accent1"/>
                </a:solidFill>
                <a:latin typeface="+mj-lt"/>
                <a:ea typeface="+mj-ea"/>
                <a:cs typeface="+mj-cs"/>
              </a:defRPr>
            </a:lvl1pPr>
          </a:lstStyle>
          <a:p>
            <a:pPr algn="ctr"/>
            <a:r>
              <a:rPr lang="en-US" smtClean="0"/>
              <a:t>Integrated Supports</a:t>
            </a:r>
            <a:endParaRPr lang="en-US" dirty="0"/>
          </a:p>
        </p:txBody>
      </p:sp>
      <p:grpSp>
        <p:nvGrpSpPr>
          <p:cNvPr id="2" name="Group 1"/>
          <p:cNvGrpSpPr/>
          <p:nvPr/>
        </p:nvGrpSpPr>
        <p:grpSpPr>
          <a:xfrm>
            <a:off x="2170227" y="1524001"/>
            <a:ext cx="4803546" cy="4571996"/>
            <a:chOff x="2170226" y="1524001"/>
            <a:chExt cx="4803546" cy="4571996"/>
          </a:xfrm>
        </p:grpSpPr>
        <p:pic>
          <p:nvPicPr>
            <p:cNvPr id="11" name="Content Placeholder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170226" y="1524001"/>
              <a:ext cx="4803546" cy="4571996"/>
            </a:xfrm>
            <a:prstGeom prst="rect">
              <a:avLst/>
            </a:prstGeom>
          </p:spPr>
        </p:pic>
        <p:pic>
          <p:nvPicPr>
            <p:cNvPr id="12" name="Picture 11"/>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291840" y="2365405"/>
              <a:ext cx="2560319" cy="2428615"/>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46222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Integrated Supports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45465" y="1993900"/>
            <a:ext cx="3956258" cy="3765550"/>
          </a:xfrm>
        </p:spPr>
      </p:pic>
      <p:pic>
        <p:nvPicPr>
          <p:cNvPr id="6" name="Picture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454758" y="2567190"/>
            <a:ext cx="2286000" cy="2054195"/>
          </a:xfrm>
          <a:prstGeom prst="rect">
            <a:avLst/>
          </a:prstGeom>
          <a:effectLst>
            <a:outerShdw blurRad="63500" sx="102000" sy="102000" algn="ctr" rotWithShape="0">
              <a:prstClr val="black">
                <a:alpha val="40000"/>
              </a:prstClr>
            </a:outerShdw>
          </a:effectLst>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02343" y="4626833"/>
            <a:ext cx="1380957" cy="13809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161886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Integrated Supports Jeopardy! </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326253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385" y="465513"/>
            <a:ext cx="2493819" cy="2510443"/>
          </a:xfrm>
        </p:spPr>
        <p:txBody>
          <a:bodyPr>
            <a:normAutofit/>
          </a:bodyPr>
          <a:lstStyle/>
          <a:p>
            <a:pPr algn="ctr"/>
            <a:r>
              <a:rPr lang="en-US" sz="3600" b="1" dirty="0" smtClean="0"/>
              <a:t>Contestant #1 </a:t>
            </a:r>
            <a:endParaRPr lang="en-US" sz="36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3240377" y="723798"/>
            <a:ext cx="5121275" cy="5109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Up Arrow 7"/>
          <p:cNvSpPr/>
          <p:nvPr/>
        </p:nvSpPr>
        <p:spPr>
          <a:xfrm>
            <a:off x="5610196" y="2300356"/>
            <a:ext cx="381635" cy="978408"/>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30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1290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E653">
            <a:alpha val="50000"/>
          </a:srgbClr>
        </a:solidFill>
        <a:effectLst/>
      </p:bgPr>
    </p:bg>
    <p:spTree>
      <p:nvGrpSpPr>
        <p:cNvPr id="1" name=""/>
        <p:cNvGrpSpPr/>
        <p:nvPr/>
      </p:nvGrpSpPr>
      <p:grpSpPr>
        <a:xfrm>
          <a:off x="0" y="0"/>
          <a:ext cx="0" cy="0"/>
          <a:chOff x="0" y="0"/>
          <a:chExt cx="0" cy="0"/>
        </a:xfrm>
      </p:grpSpPr>
      <p:sp>
        <p:nvSpPr>
          <p:cNvPr id="4" name="Rectangle 3"/>
          <p:cNvSpPr/>
          <p:nvPr/>
        </p:nvSpPr>
        <p:spPr>
          <a:xfrm>
            <a:off x="592112" y="2901107"/>
            <a:ext cx="7959776" cy="2585323"/>
          </a:xfrm>
          <a:prstGeom prst="rect">
            <a:avLst/>
          </a:prstGeom>
        </p:spPr>
        <p:txBody>
          <a:bodyPr wrap="square">
            <a:spAutoFit/>
          </a:bodyPr>
          <a:lstStyle/>
          <a:p>
            <a:pPr algn="ctr"/>
            <a:r>
              <a:rPr lang="en-US" sz="5400" b="1" dirty="0"/>
              <a:t>Who can help me </a:t>
            </a:r>
            <a:r>
              <a:rPr lang="en-US" sz="5400" b="1" dirty="0" smtClean="0"/>
              <a:t/>
            </a:r>
            <a:br>
              <a:rPr lang="en-US" sz="5400" b="1" dirty="0" smtClean="0"/>
            </a:br>
            <a:r>
              <a:rPr lang="en-US" sz="5400" b="1" dirty="0" smtClean="0"/>
              <a:t>find </a:t>
            </a:r>
            <a:r>
              <a:rPr lang="en-US" sz="5400" b="1" dirty="0"/>
              <a:t>a job </a:t>
            </a:r>
            <a:r>
              <a:rPr lang="en-US" sz="5400" b="1" dirty="0" smtClean="0"/>
              <a:t/>
            </a:r>
            <a:br>
              <a:rPr lang="en-US" sz="5400" b="1" dirty="0" smtClean="0"/>
            </a:br>
            <a:r>
              <a:rPr lang="en-US" sz="5400" b="1" dirty="0" smtClean="0"/>
              <a:t>or </a:t>
            </a:r>
            <a:r>
              <a:rPr lang="en-US" sz="5400" b="1" dirty="0"/>
              <a:t>start my own business?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8857" y="558684"/>
            <a:ext cx="1806286" cy="1806286"/>
          </a:xfrm>
          <a:prstGeom prst="rect">
            <a:avLst/>
          </a:prstGeom>
        </p:spPr>
      </p:pic>
    </p:spTree>
    <p:extLst>
      <p:ext uri="{BB962C8B-B14F-4D97-AF65-F5344CB8AC3E}">
        <p14:creationId xmlns:p14="http://schemas.microsoft.com/office/powerpoint/2010/main" val="279140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Nice to meet you</a:t>
            </a:r>
            <a:endParaRPr lang="en-US" dirty="0"/>
          </a:p>
        </p:txBody>
      </p:sp>
      <p:pic>
        <p:nvPicPr>
          <p:cNvPr id="9" name="Content Placeholder 8"/>
          <p:cNvPicPr>
            <a:picLocks noGrp="1" noChangeAspect="1"/>
          </p:cNvPicPr>
          <p:nvPr>
            <p:ph idx="1"/>
          </p:nvPr>
        </p:nvPicPr>
        <p:blipFill rotWithShape="1">
          <a:blip r:embed="rId2" cstate="email">
            <a:extLst>
              <a:ext uri="{28A0092B-C50C-407E-A947-70E740481C1C}">
                <a14:useLocalDpi xmlns:a14="http://schemas.microsoft.com/office/drawing/2010/main"/>
              </a:ext>
            </a:extLst>
          </a:blip>
          <a:stretch/>
        </p:blipFill>
        <p:spPr>
          <a:xfrm>
            <a:off x="4661941" y="1526543"/>
            <a:ext cx="3883572" cy="2293653"/>
          </a:xfrm>
        </p:spPr>
      </p:pic>
      <p:sp>
        <p:nvSpPr>
          <p:cNvPr id="7" name="Text Placeholder 6"/>
          <p:cNvSpPr>
            <a:spLocks noGrp="1"/>
          </p:cNvSpPr>
          <p:nvPr>
            <p:ph type="body" sz="half" idx="4294967295"/>
          </p:nvPr>
        </p:nvSpPr>
        <p:spPr>
          <a:xfrm>
            <a:off x="431150" y="1560427"/>
            <a:ext cx="3623689" cy="4717637"/>
          </a:xfrm>
        </p:spPr>
        <p:txBody>
          <a:bodyPr>
            <a:normAutofit/>
          </a:bodyPr>
          <a:lstStyle/>
          <a:p>
            <a:pPr marL="285750" indent="-285750">
              <a:buFont typeface="Arial" panose="020B0604020202020204" pitchFamily="34" charset="0"/>
              <a:buChar char="•"/>
            </a:pPr>
            <a:r>
              <a:rPr lang="en-US" dirty="0"/>
              <a:t>I’m Rachel</a:t>
            </a:r>
          </a:p>
          <a:p>
            <a:pPr marL="285750" indent="-285750">
              <a:buFont typeface="Arial" panose="020B0604020202020204" pitchFamily="34" charset="0"/>
              <a:buChar char="•"/>
            </a:pPr>
            <a:r>
              <a:rPr lang="en-US" dirty="0"/>
              <a:t>Communications &amp; Design Specialist </a:t>
            </a:r>
          </a:p>
          <a:p>
            <a:pPr marL="285750" indent="-285750">
              <a:buFont typeface="Arial" panose="020B0604020202020204" pitchFamily="34" charset="0"/>
              <a:buChar char="•"/>
            </a:pPr>
            <a:r>
              <a:rPr lang="en-US" dirty="0"/>
              <a:t>Missouri Family to Family </a:t>
            </a:r>
            <a:r>
              <a:rPr lang="en-US" dirty="0" smtClean="0"/>
              <a:t>at the</a:t>
            </a:r>
            <a:br>
              <a:rPr lang="en-US" dirty="0" smtClean="0"/>
            </a:br>
            <a:r>
              <a:rPr lang="en-US" dirty="0" smtClean="0"/>
              <a:t>  </a:t>
            </a:r>
            <a:r>
              <a:rPr lang="en-US" dirty="0"/>
              <a:t>UMKC IHD, UCEDD </a:t>
            </a:r>
          </a:p>
          <a:p>
            <a:pPr marL="285750" indent="-285750">
              <a:buFont typeface="Arial" panose="020B0604020202020204" pitchFamily="34" charset="0"/>
              <a:buChar char="•"/>
            </a:pPr>
            <a:r>
              <a:rPr lang="en-US" dirty="0"/>
              <a:t>MPA with an emphasis in Nonprofit Management</a:t>
            </a:r>
          </a:p>
          <a:p>
            <a:pPr marL="285750" indent="-285750">
              <a:buFont typeface="Arial" panose="020B0604020202020204" pitchFamily="34" charset="0"/>
              <a:buChar char="•"/>
            </a:pPr>
            <a:r>
              <a:rPr lang="en-US" dirty="0"/>
              <a:t>Barbara’s granddaughter</a:t>
            </a:r>
          </a:p>
          <a:p>
            <a:pPr marL="285750" indent="-285750">
              <a:buFont typeface="Arial" panose="020B0604020202020204" pitchFamily="34" charset="0"/>
              <a:buChar char="•"/>
            </a:pPr>
            <a:r>
              <a:rPr lang="en-US" dirty="0"/>
              <a:t>Calvin’s friend and advocate</a:t>
            </a:r>
          </a:p>
          <a:p>
            <a:pPr marL="285750" indent="-285750">
              <a:buFont typeface="Arial" panose="020B0604020202020204" pitchFamily="34" charset="0"/>
              <a:buChar char="•"/>
            </a:pPr>
            <a:endParaRPr lang="en-US" dirty="0"/>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0493" y="3972821"/>
            <a:ext cx="3885020" cy="2185323"/>
          </a:xfrm>
          <a:prstGeom prst="rect">
            <a:avLst/>
          </a:prstGeom>
        </p:spPr>
      </p:pic>
    </p:spTree>
    <p:extLst>
      <p:ext uri="{BB962C8B-B14F-4D97-AF65-F5344CB8AC3E}">
        <p14:creationId xmlns:p14="http://schemas.microsoft.com/office/powerpoint/2010/main" val="22547451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34551" y="1257402"/>
            <a:ext cx="7749152" cy="1169799"/>
          </a:xfrm>
        </p:spPr>
        <p:txBody>
          <a:bodyPr>
            <a:normAutofit/>
          </a:bodyPr>
          <a:lstStyle/>
          <a:p>
            <a:pPr algn="ctr"/>
            <a:r>
              <a:rPr lang="en-US" sz="3600" b="1" dirty="0">
                <a:solidFill>
                  <a:schemeClr val="tx1"/>
                </a:solidFill>
              </a:rPr>
              <a:t>Who can help me </a:t>
            </a:r>
            <a:r>
              <a:rPr lang="en-US" sz="3600" b="1" dirty="0" smtClean="0">
                <a:solidFill>
                  <a:schemeClr val="tx1"/>
                </a:solidFill>
              </a:rPr>
              <a:t>find </a:t>
            </a:r>
            <a:r>
              <a:rPr lang="en-US" sz="3600" b="1" dirty="0">
                <a:solidFill>
                  <a:schemeClr val="tx1"/>
                </a:solidFill>
              </a:rPr>
              <a:t>a job </a:t>
            </a:r>
            <a:r>
              <a:rPr lang="en-US" sz="3600" b="1" dirty="0" smtClean="0">
                <a:solidFill>
                  <a:schemeClr val="tx1"/>
                </a:solidFill>
              </a:rPr>
              <a:t>or </a:t>
            </a:r>
            <a:r>
              <a:rPr lang="en-US" sz="3600" b="1" dirty="0">
                <a:solidFill>
                  <a:schemeClr val="tx1"/>
                </a:solidFill>
              </a:rPr>
              <a:t>start my own business</a:t>
            </a:r>
            <a:r>
              <a:rPr lang="en-US" sz="3600" b="1" dirty="0" smtClean="0">
                <a:solidFill>
                  <a:schemeClr val="tx1"/>
                </a:solidFill>
              </a:rPr>
              <a:t>?</a:t>
            </a:r>
            <a:endParaRPr lang="en-US" sz="4800" dirty="0">
              <a:solidFill>
                <a:schemeClr val="tx1"/>
              </a:solidFill>
            </a:endParaRPr>
          </a:p>
        </p:txBody>
      </p:sp>
      <p:sp>
        <p:nvSpPr>
          <p:cNvPr id="5" name="Rounded Rectangle 4"/>
          <p:cNvSpPr/>
          <p:nvPr/>
        </p:nvSpPr>
        <p:spPr>
          <a:xfrm>
            <a:off x="734551" y="2678781"/>
            <a:ext cx="3775458" cy="1505761"/>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Sense of humor</a:t>
            </a:r>
            <a:endParaRPr lang="en-US" sz="4000" dirty="0"/>
          </a:p>
        </p:txBody>
      </p:sp>
      <p:sp>
        <p:nvSpPr>
          <p:cNvPr id="9" name="Rounded Rectangle 8"/>
          <p:cNvSpPr/>
          <p:nvPr/>
        </p:nvSpPr>
        <p:spPr>
          <a:xfrm>
            <a:off x="4810603" y="2678781"/>
            <a:ext cx="3775458" cy="1505761"/>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Can tie shoelaces</a:t>
            </a:r>
            <a:endParaRPr lang="en-US" sz="4000" dirty="0"/>
          </a:p>
        </p:txBody>
      </p:sp>
      <p:sp>
        <p:nvSpPr>
          <p:cNvPr id="12" name="Rounded Rectangle 11"/>
          <p:cNvSpPr/>
          <p:nvPr/>
        </p:nvSpPr>
        <p:spPr>
          <a:xfrm>
            <a:off x="734551" y="4401705"/>
            <a:ext cx="3775458" cy="1505761"/>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150" dirty="0" smtClean="0"/>
              <a:t>Can say alphabet backwards</a:t>
            </a:r>
            <a:endParaRPr lang="en-US" sz="4000" spc="-150" dirty="0"/>
          </a:p>
        </p:txBody>
      </p:sp>
      <p:sp>
        <p:nvSpPr>
          <p:cNvPr id="13" name="Rounded Rectangle 12"/>
          <p:cNvSpPr/>
          <p:nvPr/>
        </p:nvSpPr>
        <p:spPr>
          <a:xfrm>
            <a:off x="4810603" y="4401705"/>
            <a:ext cx="3775458" cy="1505761"/>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High School Diploma</a:t>
            </a:r>
            <a:endParaRPr lang="en-US" sz="4000" dirty="0"/>
          </a:p>
        </p:txBody>
      </p:sp>
      <p:sp>
        <p:nvSpPr>
          <p:cNvPr id="3" name="TextBox 2"/>
          <p:cNvSpPr txBox="1"/>
          <p:nvPr/>
        </p:nvSpPr>
        <p:spPr>
          <a:xfrm>
            <a:off x="244929" y="326571"/>
            <a:ext cx="8703128" cy="584775"/>
          </a:xfrm>
          <a:prstGeom prst="rect">
            <a:avLst/>
          </a:prstGeom>
          <a:noFill/>
        </p:spPr>
        <p:txBody>
          <a:bodyPr wrap="square" rtlCol="0">
            <a:spAutoFit/>
          </a:bodyPr>
          <a:lstStyle/>
          <a:p>
            <a:pPr algn="ctr"/>
            <a:r>
              <a:rPr lang="en-US" sz="3200" b="1" spc="600" dirty="0" smtClean="0"/>
              <a:t>PERSONAL STRENGTHS &amp; ASSETS </a:t>
            </a:r>
            <a:endParaRPr lang="en-US" sz="3200" b="1" spc="600" dirty="0"/>
          </a:p>
        </p:txBody>
      </p:sp>
    </p:spTree>
    <p:extLst>
      <p:ext uri="{BB962C8B-B14F-4D97-AF65-F5344CB8AC3E}">
        <p14:creationId xmlns:p14="http://schemas.microsoft.com/office/powerpoint/2010/main" val="138898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10" repeatCount="indefinite" fill="hold" nodeType="clickEffect">
                                  <p:stCondLst>
                                    <p:cond delay="0"/>
                                  </p:stCondLst>
                                  <p:endCondLst>
                                    <p:cond evt="onNext" delay="0">
                                      <p:tgtEl>
                                        <p:sldTgt/>
                                      </p:tgtEl>
                                    </p:cond>
                                  </p:endCondLst>
                                  <p:childTnLst>
                                    <p:animClr clrSpc="hsl" dir="ccw">
                                      <p:cBhvr>
                                        <p:cTn id="24" dur="2000" fill="hold"/>
                                        <p:tgtEl>
                                          <p:spTgt spid="5"/>
                                        </p:tgtEl>
                                        <p:attrNameLst>
                                          <p:attrName>fillcolor</p:attrName>
                                        </p:attrNameLst>
                                      </p:cBhvr>
                                      <p:to>
                                        <a:schemeClr val="accent2"/>
                                      </p:to>
                                    </p:animClr>
                                    <p:set>
                                      <p:cBhvr>
                                        <p:cTn id="25" dur="2000" fill="hold"/>
                                        <p:tgtEl>
                                          <p:spTgt spid="5"/>
                                        </p:tgtEl>
                                        <p:attrNameLst>
                                          <p:attrName>fill.type</p:attrName>
                                        </p:attrNameLst>
                                      </p:cBhvr>
                                      <p:to>
                                        <p:strVal val="solid"/>
                                      </p:to>
                                    </p:set>
                                    <p:set>
                                      <p:cBhvr>
                                        <p:cTn id="26"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9" grpId="0" animBg="1"/>
      <p:bldP spid="12"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34551" y="1143099"/>
            <a:ext cx="7749152" cy="1169799"/>
          </a:xfrm>
        </p:spPr>
        <p:txBody>
          <a:bodyPr>
            <a:normAutofit/>
          </a:bodyPr>
          <a:lstStyle/>
          <a:p>
            <a:pPr algn="ctr"/>
            <a:r>
              <a:rPr lang="en-US" sz="3600" b="1" dirty="0">
                <a:solidFill>
                  <a:schemeClr val="tx1"/>
                </a:solidFill>
              </a:rPr>
              <a:t>Who can help me </a:t>
            </a:r>
            <a:r>
              <a:rPr lang="en-US" sz="3600" b="1" dirty="0" smtClean="0">
                <a:solidFill>
                  <a:schemeClr val="tx1"/>
                </a:solidFill>
              </a:rPr>
              <a:t>find </a:t>
            </a:r>
            <a:r>
              <a:rPr lang="en-US" sz="3600" b="1" dirty="0">
                <a:solidFill>
                  <a:schemeClr val="tx1"/>
                </a:solidFill>
              </a:rPr>
              <a:t>a job </a:t>
            </a:r>
            <a:r>
              <a:rPr lang="en-US" sz="3600" b="1" dirty="0" smtClean="0">
                <a:solidFill>
                  <a:schemeClr val="tx1"/>
                </a:solidFill>
              </a:rPr>
              <a:t>or </a:t>
            </a:r>
            <a:r>
              <a:rPr lang="en-US" sz="3600" b="1" dirty="0">
                <a:solidFill>
                  <a:schemeClr val="tx1"/>
                </a:solidFill>
              </a:rPr>
              <a:t>start my own business</a:t>
            </a:r>
            <a:r>
              <a:rPr lang="en-US" sz="3600" b="1" dirty="0" smtClean="0">
                <a:solidFill>
                  <a:schemeClr val="tx1"/>
                </a:solidFill>
              </a:rPr>
              <a:t>?</a:t>
            </a:r>
            <a:endParaRPr lang="en-US" sz="4800" dirty="0">
              <a:solidFill>
                <a:schemeClr val="tx1"/>
              </a:solidFill>
            </a:endParaRPr>
          </a:p>
        </p:txBody>
      </p:sp>
      <p:sp>
        <p:nvSpPr>
          <p:cNvPr id="5" name="Rounded Rectangle 4"/>
          <p:cNvSpPr/>
          <p:nvPr/>
        </p:nvSpPr>
        <p:spPr>
          <a:xfrm>
            <a:off x="734551" y="2678781"/>
            <a:ext cx="3775458" cy="1505761"/>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A friend</a:t>
            </a:r>
          </a:p>
        </p:txBody>
      </p:sp>
      <p:sp>
        <p:nvSpPr>
          <p:cNvPr id="9" name="Rounded Rectangle 8"/>
          <p:cNvSpPr/>
          <p:nvPr/>
        </p:nvSpPr>
        <p:spPr>
          <a:xfrm>
            <a:off x="4810603" y="2678781"/>
            <a:ext cx="3775458" cy="1505761"/>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Your dog</a:t>
            </a:r>
            <a:endParaRPr lang="en-US" sz="4000" dirty="0"/>
          </a:p>
        </p:txBody>
      </p:sp>
      <p:sp>
        <p:nvSpPr>
          <p:cNvPr id="12" name="Rounded Rectangle 11"/>
          <p:cNvSpPr/>
          <p:nvPr/>
        </p:nvSpPr>
        <p:spPr>
          <a:xfrm>
            <a:off x="734551" y="4401705"/>
            <a:ext cx="3775458" cy="1505761"/>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150" dirty="0" smtClean="0"/>
              <a:t>Your High School Gym Teacher</a:t>
            </a:r>
            <a:endParaRPr lang="en-US" sz="4000" spc="-150" dirty="0"/>
          </a:p>
        </p:txBody>
      </p:sp>
      <p:sp>
        <p:nvSpPr>
          <p:cNvPr id="13" name="Rounded Rectangle 12"/>
          <p:cNvSpPr/>
          <p:nvPr/>
        </p:nvSpPr>
        <p:spPr>
          <a:xfrm>
            <a:off x="4810603" y="4401705"/>
            <a:ext cx="3775458" cy="1505761"/>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t>Spongebob</a:t>
            </a:r>
            <a:r>
              <a:rPr lang="en-US" sz="4000" dirty="0" smtClean="0"/>
              <a:t> </a:t>
            </a:r>
            <a:r>
              <a:rPr lang="en-US" sz="4000" dirty="0" err="1" smtClean="0"/>
              <a:t>Squarepants</a:t>
            </a:r>
            <a:endParaRPr lang="en-US" sz="4000" dirty="0"/>
          </a:p>
        </p:txBody>
      </p:sp>
      <p:sp>
        <p:nvSpPr>
          <p:cNvPr id="7" name="TextBox 6"/>
          <p:cNvSpPr txBox="1"/>
          <p:nvPr/>
        </p:nvSpPr>
        <p:spPr>
          <a:xfrm>
            <a:off x="244929" y="326571"/>
            <a:ext cx="8703128" cy="584775"/>
          </a:xfrm>
          <a:prstGeom prst="rect">
            <a:avLst/>
          </a:prstGeom>
          <a:noFill/>
        </p:spPr>
        <p:txBody>
          <a:bodyPr wrap="square" rtlCol="0">
            <a:spAutoFit/>
          </a:bodyPr>
          <a:lstStyle/>
          <a:p>
            <a:pPr algn="ctr"/>
            <a:r>
              <a:rPr lang="en-US" sz="3200" b="1" spc="600" dirty="0" smtClean="0"/>
              <a:t>RELATIONSHIPS </a:t>
            </a:r>
            <a:endParaRPr lang="en-US" sz="3200" b="1" spc="600" dirty="0"/>
          </a:p>
        </p:txBody>
      </p:sp>
    </p:spTree>
    <p:extLst>
      <p:ext uri="{BB962C8B-B14F-4D97-AF65-F5344CB8AC3E}">
        <p14:creationId xmlns:p14="http://schemas.microsoft.com/office/powerpoint/2010/main" val="949450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2" repeatCount="indefinite" fill="hold" nodeType="clickEffect">
                                  <p:stCondLst>
                                    <p:cond delay="0"/>
                                  </p:stCondLst>
                                  <p:endCondLst>
                                    <p:cond evt="onNext" delay="0">
                                      <p:tgtEl>
                                        <p:sldTgt/>
                                      </p:tgtEl>
                                    </p:cond>
                                  </p:endCondLst>
                                  <p:childTnLst>
                                    <p:animClr clrSpc="rgb" dir="cw">
                                      <p:cBhvr>
                                        <p:cTn id="22" dur="1000" fill="hold"/>
                                        <p:tgtEl>
                                          <p:spTgt spid="5"/>
                                        </p:tgtEl>
                                        <p:attrNameLst>
                                          <p:attrName>fillcolor</p:attrName>
                                        </p:attrNameLst>
                                      </p:cBhvr>
                                      <p:to>
                                        <a:schemeClr val="accent2"/>
                                      </p:to>
                                    </p:animClr>
                                    <p:set>
                                      <p:cBhvr>
                                        <p:cTn id="23" dur="1000" fill="hold"/>
                                        <p:tgtEl>
                                          <p:spTgt spid="5"/>
                                        </p:tgtEl>
                                        <p:attrNameLst>
                                          <p:attrName>fill.type</p:attrName>
                                        </p:attrNameLst>
                                      </p:cBhvr>
                                      <p:to>
                                        <p:strVal val="solid"/>
                                      </p:to>
                                    </p:set>
                                    <p:set>
                                      <p:cBhvr>
                                        <p:cTn id="24" dur="1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34551" y="1045131"/>
            <a:ext cx="7749152" cy="1169799"/>
          </a:xfrm>
        </p:spPr>
        <p:txBody>
          <a:bodyPr>
            <a:normAutofit/>
          </a:bodyPr>
          <a:lstStyle/>
          <a:p>
            <a:pPr algn="ctr"/>
            <a:r>
              <a:rPr lang="en-US" sz="3600" b="1" dirty="0">
                <a:solidFill>
                  <a:schemeClr val="tx1"/>
                </a:solidFill>
              </a:rPr>
              <a:t>Who can help me </a:t>
            </a:r>
            <a:r>
              <a:rPr lang="en-US" sz="3600" b="1" dirty="0" smtClean="0">
                <a:solidFill>
                  <a:schemeClr val="tx1"/>
                </a:solidFill>
              </a:rPr>
              <a:t>find </a:t>
            </a:r>
            <a:r>
              <a:rPr lang="en-US" sz="3600" b="1" dirty="0">
                <a:solidFill>
                  <a:schemeClr val="tx1"/>
                </a:solidFill>
              </a:rPr>
              <a:t>a job </a:t>
            </a:r>
            <a:r>
              <a:rPr lang="en-US" sz="3600" b="1" dirty="0" smtClean="0">
                <a:solidFill>
                  <a:schemeClr val="tx1"/>
                </a:solidFill>
              </a:rPr>
              <a:t>or </a:t>
            </a:r>
            <a:r>
              <a:rPr lang="en-US" sz="3600" b="1" dirty="0">
                <a:solidFill>
                  <a:schemeClr val="tx1"/>
                </a:solidFill>
              </a:rPr>
              <a:t>start my own business</a:t>
            </a:r>
            <a:r>
              <a:rPr lang="en-US" sz="3600" b="1" dirty="0" smtClean="0">
                <a:solidFill>
                  <a:schemeClr val="tx1"/>
                </a:solidFill>
              </a:rPr>
              <a:t>?</a:t>
            </a:r>
            <a:endParaRPr lang="en-US" sz="4800" dirty="0">
              <a:solidFill>
                <a:schemeClr val="tx1"/>
              </a:solidFill>
            </a:endParaRPr>
          </a:p>
        </p:txBody>
      </p:sp>
      <p:sp>
        <p:nvSpPr>
          <p:cNvPr id="5" name="Rounded Rectangle 4"/>
          <p:cNvSpPr/>
          <p:nvPr/>
        </p:nvSpPr>
        <p:spPr>
          <a:xfrm>
            <a:off x="734551" y="2678781"/>
            <a:ext cx="3775458" cy="1505761"/>
          </a:xfrm>
          <a:prstGeom prst="roundRect">
            <a:avLst/>
          </a:prstGeom>
          <a:solidFill>
            <a:srgbClr val="FF057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t>Youtube</a:t>
            </a:r>
            <a:endParaRPr lang="en-US" sz="4000" dirty="0"/>
          </a:p>
        </p:txBody>
      </p:sp>
      <p:sp>
        <p:nvSpPr>
          <p:cNvPr id="9" name="Rounded Rectangle 8"/>
          <p:cNvSpPr/>
          <p:nvPr/>
        </p:nvSpPr>
        <p:spPr>
          <a:xfrm>
            <a:off x="4810603" y="2678781"/>
            <a:ext cx="3775458" cy="1505761"/>
          </a:xfrm>
          <a:prstGeom prst="roundRect">
            <a:avLst/>
          </a:prstGeom>
          <a:solidFill>
            <a:srgbClr val="FF057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Monster.com</a:t>
            </a:r>
            <a:endParaRPr lang="en-US" sz="4000" dirty="0"/>
          </a:p>
        </p:txBody>
      </p:sp>
      <p:sp>
        <p:nvSpPr>
          <p:cNvPr id="12" name="Rounded Rectangle 11"/>
          <p:cNvSpPr/>
          <p:nvPr/>
        </p:nvSpPr>
        <p:spPr>
          <a:xfrm>
            <a:off x="734551" y="4401705"/>
            <a:ext cx="3775458" cy="1505761"/>
          </a:xfrm>
          <a:prstGeom prst="roundRect">
            <a:avLst/>
          </a:prstGeom>
          <a:solidFill>
            <a:srgbClr val="FF057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Farmville</a:t>
            </a:r>
            <a:endParaRPr lang="en-US" sz="4000" dirty="0"/>
          </a:p>
        </p:txBody>
      </p:sp>
      <p:sp>
        <p:nvSpPr>
          <p:cNvPr id="13" name="Rounded Rectangle 12"/>
          <p:cNvSpPr/>
          <p:nvPr/>
        </p:nvSpPr>
        <p:spPr>
          <a:xfrm>
            <a:off x="4810603" y="4401705"/>
            <a:ext cx="3775458" cy="1505761"/>
          </a:xfrm>
          <a:prstGeom prst="roundRect">
            <a:avLst/>
          </a:prstGeom>
          <a:solidFill>
            <a:srgbClr val="FF057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Angry Birds</a:t>
            </a:r>
            <a:endParaRPr lang="en-US" sz="4000" dirty="0"/>
          </a:p>
        </p:txBody>
      </p:sp>
      <p:sp>
        <p:nvSpPr>
          <p:cNvPr id="7" name="TextBox 6"/>
          <p:cNvSpPr txBox="1"/>
          <p:nvPr/>
        </p:nvSpPr>
        <p:spPr>
          <a:xfrm>
            <a:off x="244929" y="326571"/>
            <a:ext cx="8703128" cy="584775"/>
          </a:xfrm>
          <a:prstGeom prst="rect">
            <a:avLst/>
          </a:prstGeom>
          <a:noFill/>
        </p:spPr>
        <p:txBody>
          <a:bodyPr wrap="square" rtlCol="0">
            <a:spAutoFit/>
          </a:bodyPr>
          <a:lstStyle/>
          <a:p>
            <a:pPr algn="ctr"/>
            <a:r>
              <a:rPr lang="en-US" sz="3200" b="1" spc="600" dirty="0" smtClean="0"/>
              <a:t>TECHNOLOGY </a:t>
            </a:r>
            <a:endParaRPr lang="en-US" sz="3200" b="1" spc="600" dirty="0"/>
          </a:p>
        </p:txBody>
      </p:sp>
    </p:spTree>
    <p:extLst>
      <p:ext uri="{BB962C8B-B14F-4D97-AF65-F5344CB8AC3E}">
        <p14:creationId xmlns:p14="http://schemas.microsoft.com/office/powerpoint/2010/main" val="113296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2" repeatCount="indefinite" fill="hold" nodeType="clickEffect">
                                  <p:stCondLst>
                                    <p:cond delay="0"/>
                                  </p:stCondLst>
                                  <p:endCondLst>
                                    <p:cond evt="onNext" delay="0">
                                      <p:tgtEl>
                                        <p:sldTgt/>
                                      </p:tgtEl>
                                    </p:cond>
                                  </p:endCondLst>
                                  <p:childTnLst>
                                    <p:animClr clrSpc="rgb" dir="cw">
                                      <p:cBhvr>
                                        <p:cTn id="22" dur="1000" fill="hold"/>
                                        <p:tgtEl>
                                          <p:spTgt spid="9"/>
                                        </p:tgtEl>
                                        <p:attrNameLst>
                                          <p:attrName>fillcolor</p:attrName>
                                        </p:attrNameLst>
                                      </p:cBhvr>
                                      <p:to>
                                        <a:schemeClr val="accent2"/>
                                      </p:to>
                                    </p:animClr>
                                    <p:set>
                                      <p:cBhvr>
                                        <p:cTn id="23" dur="1000" fill="hold"/>
                                        <p:tgtEl>
                                          <p:spTgt spid="9"/>
                                        </p:tgtEl>
                                        <p:attrNameLst>
                                          <p:attrName>fill.type</p:attrName>
                                        </p:attrNameLst>
                                      </p:cBhvr>
                                      <p:to>
                                        <p:strVal val="solid"/>
                                      </p:to>
                                    </p:set>
                                    <p:set>
                                      <p:cBhvr>
                                        <p:cTn id="24" dur="1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34551" y="1143095"/>
            <a:ext cx="7749152" cy="1169799"/>
          </a:xfrm>
        </p:spPr>
        <p:txBody>
          <a:bodyPr>
            <a:normAutofit/>
          </a:bodyPr>
          <a:lstStyle/>
          <a:p>
            <a:pPr algn="ctr"/>
            <a:r>
              <a:rPr lang="en-US" sz="3600" b="1" dirty="0">
                <a:solidFill>
                  <a:schemeClr val="tx1"/>
                </a:solidFill>
              </a:rPr>
              <a:t>Who can help me </a:t>
            </a:r>
            <a:r>
              <a:rPr lang="en-US" sz="3600" b="1" dirty="0" smtClean="0">
                <a:solidFill>
                  <a:schemeClr val="tx1"/>
                </a:solidFill>
              </a:rPr>
              <a:t>find </a:t>
            </a:r>
            <a:r>
              <a:rPr lang="en-US" sz="3600" b="1" dirty="0">
                <a:solidFill>
                  <a:schemeClr val="tx1"/>
                </a:solidFill>
              </a:rPr>
              <a:t>a job </a:t>
            </a:r>
            <a:r>
              <a:rPr lang="en-US" sz="3600" b="1" dirty="0" smtClean="0">
                <a:solidFill>
                  <a:schemeClr val="tx1"/>
                </a:solidFill>
              </a:rPr>
              <a:t>or </a:t>
            </a:r>
            <a:r>
              <a:rPr lang="en-US" sz="3600" b="1" dirty="0">
                <a:solidFill>
                  <a:schemeClr val="tx1"/>
                </a:solidFill>
              </a:rPr>
              <a:t>start my own business</a:t>
            </a:r>
            <a:r>
              <a:rPr lang="en-US" sz="3600" b="1" dirty="0" smtClean="0">
                <a:solidFill>
                  <a:schemeClr val="tx1"/>
                </a:solidFill>
              </a:rPr>
              <a:t>?</a:t>
            </a:r>
            <a:endParaRPr lang="en-US" sz="4800" dirty="0">
              <a:solidFill>
                <a:schemeClr val="tx1"/>
              </a:solidFill>
            </a:endParaRPr>
          </a:p>
        </p:txBody>
      </p:sp>
      <p:sp>
        <p:nvSpPr>
          <p:cNvPr id="5" name="Rounded Rectangle 4"/>
          <p:cNvSpPr/>
          <p:nvPr/>
        </p:nvSpPr>
        <p:spPr>
          <a:xfrm>
            <a:off x="734551" y="2678781"/>
            <a:ext cx="3775458" cy="15057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YMCA</a:t>
            </a:r>
            <a:endParaRPr lang="en-US" sz="4000" dirty="0"/>
          </a:p>
        </p:txBody>
      </p:sp>
      <p:sp>
        <p:nvSpPr>
          <p:cNvPr id="9" name="Rounded Rectangle 8"/>
          <p:cNvSpPr/>
          <p:nvPr/>
        </p:nvSpPr>
        <p:spPr>
          <a:xfrm>
            <a:off x="4810603" y="2678781"/>
            <a:ext cx="3775458" cy="15057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a:t>
            </a:r>
            <a:r>
              <a:rPr lang="en-US" sz="4000" dirty="0" err="1" smtClean="0"/>
              <a:t>Krusty</a:t>
            </a:r>
            <a:r>
              <a:rPr lang="en-US" sz="4000" dirty="0" smtClean="0"/>
              <a:t> </a:t>
            </a:r>
            <a:r>
              <a:rPr lang="en-US" sz="4000" dirty="0" err="1" smtClean="0"/>
              <a:t>Krab</a:t>
            </a:r>
            <a:endParaRPr lang="en-US" sz="4000" dirty="0"/>
          </a:p>
        </p:txBody>
      </p:sp>
      <p:sp>
        <p:nvSpPr>
          <p:cNvPr id="12" name="Rounded Rectangle 11"/>
          <p:cNvSpPr/>
          <p:nvPr/>
        </p:nvSpPr>
        <p:spPr>
          <a:xfrm>
            <a:off x="734551" y="4401705"/>
            <a:ext cx="3775458" cy="15057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150" dirty="0" smtClean="0"/>
              <a:t>Missouri Career Centers</a:t>
            </a:r>
            <a:endParaRPr lang="en-US" sz="4000" spc="-150" dirty="0"/>
          </a:p>
        </p:txBody>
      </p:sp>
      <p:sp>
        <p:nvSpPr>
          <p:cNvPr id="13" name="Rounded Rectangle 12"/>
          <p:cNvSpPr/>
          <p:nvPr/>
        </p:nvSpPr>
        <p:spPr>
          <a:xfrm>
            <a:off x="4810603" y="4401705"/>
            <a:ext cx="3775458" cy="15057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Park</a:t>
            </a:r>
            <a:endParaRPr lang="en-US" sz="4000" dirty="0"/>
          </a:p>
        </p:txBody>
      </p:sp>
      <p:sp>
        <p:nvSpPr>
          <p:cNvPr id="7" name="TextBox 6"/>
          <p:cNvSpPr txBox="1"/>
          <p:nvPr/>
        </p:nvSpPr>
        <p:spPr>
          <a:xfrm>
            <a:off x="244929" y="326571"/>
            <a:ext cx="8703128" cy="584775"/>
          </a:xfrm>
          <a:prstGeom prst="rect">
            <a:avLst/>
          </a:prstGeom>
          <a:noFill/>
        </p:spPr>
        <p:txBody>
          <a:bodyPr wrap="square" rtlCol="0">
            <a:spAutoFit/>
          </a:bodyPr>
          <a:lstStyle/>
          <a:p>
            <a:pPr algn="ctr"/>
            <a:r>
              <a:rPr lang="en-US" sz="3200" b="1" spc="600" dirty="0" smtClean="0"/>
              <a:t>COMMUNITY RESOURCES</a:t>
            </a:r>
            <a:endParaRPr lang="en-US" sz="3200" b="1" spc="600" dirty="0"/>
          </a:p>
        </p:txBody>
      </p:sp>
    </p:spTree>
    <p:extLst>
      <p:ext uri="{BB962C8B-B14F-4D97-AF65-F5344CB8AC3E}">
        <p14:creationId xmlns:p14="http://schemas.microsoft.com/office/powerpoint/2010/main" val="2278290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2" repeatCount="indefinite" fill="hold" nodeType="clickEffect">
                                  <p:stCondLst>
                                    <p:cond delay="0"/>
                                  </p:stCondLst>
                                  <p:endCondLst>
                                    <p:cond evt="onNext" delay="0">
                                      <p:tgtEl>
                                        <p:sldTgt/>
                                      </p:tgtEl>
                                    </p:cond>
                                  </p:endCondLst>
                                  <p:childTnLst>
                                    <p:animClr clrSpc="rgb" dir="cw">
                                      <p:cBhvr>
                                        <p:cTn id="22" dur="1000" fill="hold"/>
                                        <p:tgtEl>
                                          <p:spTgt spid="12"/>
                                        </p:tgtEl>
                                        <p:attrNameLst>
                                          <p:attrName>fillcolor</p:attrName>
                                        </p:attrNameLst>
                                      </p:cBhvr>
                                      <p:to>
                                        <a:schemeClr val="accent2"/>
                                      </p:to>
                                    </p:animClr>
                                    <p:set>
                                      <p:cBhvr>
                                        <p:cTn id="23" dur="1000" fill="hold"/>
                                        <p:tgtEl>
                                          <p:spTgt spid="12"/>
                                        </p:tgtEl>
                                        <p:attrNameLst>
                                          <p:attrName>fill.type</p:attrName>
                                        </p:attrNameLst>
                                      </p:cBhvr>
                                      <p:to>
                                        <p:strVal val="solid"/>
                                      </p:to>
                                    </p:set>
                                    <p:set>
                                      <p:cBhvr>
                                        <p:cTn id="24" dur="1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34551" y="1154079"/>
            <a:ext cx="7749152" cy="1169799"/>
          </a:xfrm>
        </p:spPr>
        <p:txBody>
          <a:bodyPr>
            <a:normAutofit/>
          </a:bodyPr>
          <a:lstStyle/>
          <a:p>
            <a:pPr algn="ctr"/>
            <a:r>
              <a:rPr lang="en-US" sz="3600" b="1" dirty="0">
                <a:solidFill>
                  <a:schemeClr val="tx1"/>
                </a:solidFill>
              </a:rPr>
              <a:t>Who can help me </a:t>
            </a:r>
            <a:r>
              <a:rPr lang="en-US" sz="3600" b="1" dirty="0" smtClean="0">
                <a:solidFill>
                  <a:schemeClr val="tx1"/>
                </a:solidFill>
              </a:rPr>
              <a:t>find </a:t>
            </a:r>
            <a:r>
              <a:rPr lang="en-US" sz="3600" b="1" dirty="0">
                <a:solidFill>
                  <a:schemeClr val="tx1"/>
                </a:solidFill>
              </a:rPr>
              <a:t>a job </a:t>
            </a:r>
            <a:r>
              <a:rPr lang="en-US" sz="3600" b="1" dirty="0" smtClean="0">
                <a:solidFill>
                  <a:schemeClr val="tx1"/>
                </a:solidFill>
              </a:rPr>
              <a:t>or </a:t>
            </a:r>
            <a:r>
              <a:rPr lang="en-US" sz="3600" b="1" dirty="0">
                <a:solidFill>
                  <a:schemeClr val="tx1"/>
                </a:solidFill>
              </a:rPr>
              <a:t>start my own business</a:t>
            </a:r>
            <a:r>
              <a:rPr lang="en-US" sz="3600" b="1" dirty="0" smtClean="0">
                <a:solidFill>
                  <a:schemeClr val="tx1"/>
                </a:solidFill>
              </a:rPr>
              <a:t>?</a:t>
            </a:r>
            <a:endParaRPr lang="en-US" sz="4800" dirty="0">
              <a:solidFill>
                <a:schemeClr val="tx1"/>
              </a:solidFill>
            </a:endParaRPr>
          </a:p>
        </p:txBody>
      </p:sp>
      <p:sp>
        <p:nvSpPr>
          <p:cNvPr id="5" name="Rounded Rectangle 4"/>
          <p:cNvSpPr/>
          <p:nvPr/>
        </p:nvSpPr>
        <p:spPr>
          <a:xfrm>
            <a:off x="734551" y="2678781"/>
            <a:ext cx="3775458" cy="1505761"/>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pc="-150" dirty="0"/>
              <a:t>Environmental protection agency</a:t>
            </a:r>
          </a:p>
        </p:txBody>
      </p:sp>
      <p:sp>
        <p:nvSpPr>
          <p:cNvPr id="9" name="Rounded Rectangle 8"/>
          <p:cNvSpPr/>
          <p:nvPr/>
        </p:nvSpPr>
        <p:spPr>
          <a:xfrm>
            <a:off x="4810603" y="2678781"/>
            <a:ext cx="3775458" cy="1505761"/>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Vocational Rehabilitation</a:t>
            </a:r>
          </a:p>
        </p:txBody>
      </p:sp>
      <p:sp>
        <p:nvSpPr>
          <p:cNvPr id="12" name="Rounded Rectangle 11"/>
          <p:cNvSpPr/>
          <p:nvPr/>
        </p:nvSpPr>
        <p:spPr>
          <a:xfrm>
            <a:off x="734551" y="4401705"/>
            <a:ext cx="3775458" cy="1505761"/>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150" dirty="0"/>
              <a:t>Section 8</a:t>
            </a:r>
          </a:p>
        </p:txBody>
      </p:sp>
      <p:sp>
        <p:nvSpPr>
          <p:cNvPr id="13" name="Rounded Rectangle 12"/>
          <p:cNvSpPr/>
          <p:nvPr/>
        </p:nvSpPr>
        <p:spPr>
          <a:xfrm>
            <a:off x="4810603" y="4401705"/>
            <a:ext cx="3775458" cy="1505761"/>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Homeland Security</a:t>
            </a:r>
            <a:endParaRPr lang="en-US" sz="4000" dirty="0"/>
          </a:p>
        </p:txBody>
      </p:sp>
      <p:sp>
        <p:nvSpPr>
          <p:cNvPr id="7" name="TextBox 6"/>
          <p:cNvSpPr txBox="1"/>
          <p:nvPr/>
        </p:nvSpPr>
        <p:spPr>
          <a:xfrm>
            <a:off x="244929" y="326571"/>
            <a:ext cx="8703128" cy="584775"/>
          </a:xfrm>
          <a:prstGeom prst="rect">
            <a:avLst/>
          </a:prstGeom>
          <a:noFill/>
        </p:spPr>
        <p:txBody>
          <a:bodyPr wrap="square" rtlCol="0">
            <a:spAutoFit/>
          </a:bodyPr>
          <a:lstStyle/>
          <a:p>
            <a:pPr algn="ctr"/>
            <a:r>
              <a:rPr lang="en-US" sz="3200" b="1" spc="600" dirty="0" smtClean="0"/>
              <a:t>ELIGIBILITY SPECIFIC</a:t>
            </a:r>
            <a:endParaRPr lang="en-US" sz="3200" b="1" spc="600" dirty="0"/>
          </a:p>
        </p:txBody>
      </p:sp>
    </p:spTree>
    <p:extLst>
      <p:ext uri="{BB962C8B-B14F-4D97-AF65-F5344CB8AC3E}">
        <p14:creationId xmlns:p14="http://schemas.microsoft.com/office/powerpoint/2010/main" val="84291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2" repeatCount="indefinite" fill="hold" nodeType="clickEffect">
                                  <p:stCondLst>
                                    <p:cond delay="0"/>
                                  </p:stCondLst>
                                  <p:endCondLst>
                                    <p:cond evt="onNext" delay="0">
                                      <p:tgtEl>
                                        <p:sldTgt/>
                                      </p:tgtEl>
                                    </p:cond>
                                  </p:endCondLst>
                                  <p:childTnLst>
                                    <p:animClr clrSpc="rgb" dir="cw">
                                      <p:cBhvr>
                                        <p:cTn id="22" dur="1000" fill="hold"/>
                                        <p:tgtEl>
                                          <p:spTgt spid="9"/>
                                        </p:tgtEl>
                                        <p:attrNameLst>
                                          <p:attrName>fillcolor</p:attrName>
                                        </p:attrNameLst>
                                      </p:cBhvr>
                                      <p:to>
                                        <a:schemeClr val="accent2"/>
                                      </p:to>
                                    </p:animClr>
                                    <p:set>
                                      <p:cBhvr>
                                        <p:cTn id="23" dur="1000" fill="hold"/>
                                        <p:tgtEl>
                                          <p:spTgt spid="9"/>
                                        </p:tgtEl>
                                        <p:attrNameLst>
                                          <p:attrName>fill.type</p:attrName>
                                        </p:attrNameLst>
                                      </p:cBhvr>
                                      <p:to>
                                        <p:strVal val="solid"/>
                                      </p:to>
                                    </p:set>
                                    <p:set>
                                      <p:cBhvr>
                                        <p:cTn id="24" dur="1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2918257" y="924688"/>
            <a:ext cx="5121275" cy="5109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Up Arrow 4"/>
          <p:cNvSpPr/>
          <p:nvPr/>
        </p:nvSpPr>
        <p:spPr>
          <a:xfrm>
            <a:off x="5288076" y="2501246"/>
            <a:ext cx="381635" cy="978408"/>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382385" y="465513"/>
            <a:ext cx="2493819" cy="2510443"/>
          </a:xfrm>
        </p:spPr>
        <p:txBody>
          <a:bodyPr>
            <a:normAutofit/>
          </a:bodyPr>
          <a:lstStyle/>
          <a:p>
            <a:pPr algn="ctr"/>
            <a:r>
              <a:rPr lang="en-US" sz="3600" b="1" dirty="0" smtClean="0"/>
              <a:t>Contestant #2 </a:t>
            </a:r>
            <a:endParaRPr lang="en-US" sz="3600" b="1" dirty="0"/>
          </a:p>
        </p:txBody>
      </p:sp>
    </p:spTree>
    <p:extLst>
      <p:ext uri="{BB962C8B-B14F-4D97-AF65-F5344CB8AC3E}">
        <p14:creationId xmlns:p14="http://schemas.microsoft.com/office/powerpoint/2010/main" val="143900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975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A46026">
            <a:alpha val="50000"/>
          </a:srgbClr>
        </a:solidFill>
        <a:effectLst/>
      </p:bgPr>
    </p:bg>
    <p:spTree>
      <p:nvGrpSpPr>
        <p:cNvPr id="1" name=""/>
        <p:cNvGrpSpPr/>
        <p:nvPr/>
      </p:nvGrpSpPr>
      <p:grpSpPr>
        <a:xfrm>
          <a:off x="0" y="0"/>
          <a:ext cx="0" cy="0"/>
          <a:chOff x="0" y="0"/>
          <a:chExt cx="0" cy="0"/>
        </a:xfrm>
      </p:grpSpPr>
      <p:sp>
        <p:nvSpPr>
          <p:cNvPr id="4" name="Rectangle 3"/>
          <p:cNvSpPr/>
          <p:nvPr/>
        </p:nvSpPr>
        <p:spPr>
          <a:xfrm>
            <a:off x="592112" y="2884480"/>
            <a:ext cx="7959776" cy="3416320"/>
          </a:xfrm>
          <a:prstGeom prst="rect">
            <a:avLst/>
          </a:prstGeom>
        </p:spPr>
        <p:txBody>
          <a:bodyPr wrap="square">
            <a:spAutoFit/>
          </a:bodyPr>
          <a:lstStyle/>
          <a:p>
            <a:pPr algn="ctr"/>
            <a:r>
              <a:rPr lang="en-US" sz="5400" b="1" dirty="0" smtClean="0"/>
              <a:t>How can I make home </a:t>
            </a:r>
            <a:r>
              <a:rPr lang="en-US" sz="5400" b="1" dirty="0"/>
              <a:t>modifications </a:t>
            </a:r>
            <a:r>
              <a:rPr lang="en-US" sz="5400" b="1" dirty="0" smtClean="0"/>
              <a:t>to </a:t>
            </a:r>
            <a:r>
              <a:rPr lang="en-US" sz="5400" b="1" dirty="0"/>
              <a:t>live as independently </a:t>
            </a:r>
            <a:r>
              <a:rPr lang="en-US" sz="5400" b="1" dirty="0" smtClean="0"/>
              <a:t>as </a:t>
            </a:r>
            <a:r>
              <a:rPr lang="en-US" sz="5400" b="1" dirty="0"/>
              <a:t>possible as I age?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6744" y="808066"/>
            <a:ext cx="1810512" cy="1810512"/>
          </a:xfrm>
          <a:prstGeom prst="rect">
            <a:avLst/>
          </a:prstGeom>
        </p:spPr>
      </p:pic>
    </p:spTree>
    <p:extLst>
      <p:ext uri="{BB962C8B-B14F-4D97-AF65-F5344CB8AC3E}">
        <p14:creationId xmlns:p14="http://schemas.microsoft.com/office/powerpoint/2010/main" val="3095391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34551" y="1021073"/>
            <a:ext cx="7749152" cy="1169799"/>
          </a:xfrm>
        </p:spPr>
        <p:txBody>
          <a:bodyPr>
            <a:normAutofit/>
          </a:bodyPr>
          <a:lstStyle/>
          <a:p>
            <a:pPr algn="ctr"/>
            <a:r>
              <a:rPr lang="en-US" sz="3200" b="1" dirty="0">
                <a:solidFill>
                  <a:schemeClr val="tx1"/>
                </a:solidFill>
              </a:rPr>
              <a:t>How can I make home modifications to live as independently as possible as I age?</a:t>
            </a:r>
          </a:p>
        </p:txBody>
      </p:sp>
      <p:sp>
        <p:nvSpPr>
          <p:cNvPr id="5" name="Rounded Rectangle 4"/>
          <p:cNvSpPr/>
          <p:nvPr/>
        </p:nvSpPr>
        <p:spPr>
          <a:xfrm>
            <a:off x="734551" y="2678781"/>
            <a:ext cx="3775458" cy="1505761"/>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Lottery ticket</a:t>
            </a:r>
            <a:endParaRPr lang="en-US" sz="4000" dirty="0"/>
          </a:p>
        </p:txBody>
      </p:sp>
      <p:sp>
        <p:nvSpPr>
          <p:cNvPr id="9" name="Rounded Rectangle 8"/>
          <p:cNvSpPr/>
          <p:nvPr/>
        </p:nvSpPr>
        <p:spPr>
          <a:xfrm>
            <a:off x="4810603" y="2678781"/>
            <a:ext cx="3775458" cy="1505761"/>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Money </a:t>
            </a:r>
            <a:br>
              <a:rPr lang="en-US" sz="4000" dirty="0" smtClean="0"/>
            </a:br>
            <a:r>
              <a:rPr lang="en-US" sz="4000" dirty="0" smtClean="0"/>
              <a:t>in savings</a:t>
            </a:r>
            <a:endParaRPr lang="en-US" sz="4000" dirty="0"/>
          </a:p>
        </p:txBody>
      </p:sp>
      <p:sp>
        <p:nvSpPr>
          <p:cNvPr id="12" name="Rounded Rectangle 11"/>
          <p:cNvSpPr/>
          <p:nvPr/>
        </p:nvSpPr>
        <p:spPr>
          <a:xfrm>
            <a:off x="734551" y="4401705"/>
            <a:ext cx="3775458" cy="1505761"/>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150" dirty="0" smtClean="0"/>
              <a:t>Dishwasher</a:t>
            </a:r>
            <a:endParaRPr lang="en-US" sz="4000" spc="-150" dirty="0"/>
          </a:p>
        </p:txBody>
      </p:sp>
      <p:sp>
        <p:nvSpPr>
          <p:cNvPr id="13" name="Rounded Rectangle 12"/>
          <p:cNvSpPr/>
          <p:nvPr/>
        </p:nvSpPr>
        <p:spPr>
          <a:xfrm>
            <a:off x="4810603" y="4401705"/>
            <a:ext cx="3775458" cy="1505761"/>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150" dirty="0" smtClean="0"/>
              <a:t>Good at mopping the floor </a:t>
            </a:r>
            <a:endParaRPr lang="en-US" sz="4000" spc="-150" dirty="0"/>
          </a:p>
        </p:txBody>
      </p:sp>
      <p:sp>
        <p:nvSpPr>
          <p:cNvPr id="7" name="TextBox 6"/>
          <p:cNvSpPr txBox="1"/>
          <p:nvPr/>
        </p:nvSpPr>
        <p:spPr>
          <a:xfrm>
            <a:off x="244929" y="326571"/>
            <a:ext cx="8703128" cy="584775"/>
          </a:xfrm>
          <a:prstGeom prst="rect">
            <a:avLst/>
          </a:prstGeom>
          <a:noFill/>
        </p:spPr>
        <p:txBody>
          <a:bodyPr wrap="square" rtlCol="0">
            <a:spAutoFit/>
          </a:bodyPr>
          <a:lstStyle/>
          <a:p>
            <a:pPr algn="ctr"/>
            <a:r>
              <a:rPr lang="en-US" sz="3200" b="1" spc="600" dirty="0" smtClean="0"/>
              <a:t>PERSONAL STRENGTHS &amp; ASSETS </a:t>
            </a:r>
            <a:endParaRPr lang="en-US" sz="3200" b="1" spc="600" dirty="0"/>
          </a:p>
        </p:txBody>
      </p:sp>
    </p:spTree>
    <p:extLst>
      <p:ext uri="{BB962C8B-B14F-4D97-AF65-F5344CB8AC3E}">
        <p14:creationId xmlns:p14="http://schemas.microsoft.com/office/powerpoint/2010/main" val="281028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6" repeatCount="indefinite" fill="hold" nodeType="clickEffect">
                                  <p:stCondLst>
                                    <p:cond delay="0"/>
                                  </p:stCondLst>
                                  <p:endCondLst>
                                    <p:cond evt="onNext" delay="0">
                                      <p:tgtEl>
                                        <p:sldTgt/>
                                      </p:tgtEl>
                                    </p:cond>
                                  </p:endCondLst>
                                  <p:childTnLst>
                                    <p:animClr clrSpc="hsl" dir="cw">
                                      <p:cBhvr>
                                        <p:cTn id="22" dur="1000" fill="hold"/>
                                        <p:tgtEl>
                                          <p:spTgt spid="9"/>
                                        </p:tgtEl>
                                        <p:attrNameLst>
                                          <p:attrName>fillcolor</p:attrName>
                                        </p:attrNameLst>
                                      </p:cBhvr>
                                      <p:to>
                                        <a:schemeClr val="accent2"/>
                                      </p:to>
                                    </p:animClr>
                                    <p:set>
                                      <p:cBhvr>
                                        <p:cTn id="23" dur="1000" fill="hold"/>
                                        <p:tgtEl>
                                          <p:spTgt spid="9"/>
                                        </p:tgtEl>
                                        <p:attrNameLst>
                                          <p:attrName>fill.type</p:attrName>
                                        </p:attrNameLst>
                                      </p:cBhvr>
                                      <p:to>
                                        <p:strVal val="solid"/>
                                      </p:to>
                                    </p:set>
                                    <p:set>
                                      <p:cBhvr>
                                        <p:cTn id="24" dur="1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34551" y="1070950"/>
            <a:ext cx="7749152" cy="1169799"/>
          </a:xfrm>
        </p:spPr>
        <p:txBody>
          <a:bodyPr>
            <a:normAutofit/>
          </a:bodyPr>
          <a:lstStyle/>
          <a:p>
            <a:pPr algn="ctr"/>
            <a:r>
              <a:rPr lang="en-US" sz="3200" b="1" dirty="0">
                <a:solidFill>
                  <a:schemeClr val="tx1"/>
                </a:solidFill>
              </a:rPr>
              <a:t>How can I make home modifications to live as independently as possible as I age?</a:t>
            </a:r>
          </a:p>
        </p:txBody>
      </p:sp>
      <p:sp>
        <p:nvSpPr>
          <p:cNvPr id="5" name="Rounded Rectangle 4"/>
          <p:cNvSpPr/>
          <p:nvPr/>
        </p:nvSpPr>
        <p:spPr>
          <a:xfrm>
            <a:off x="734551" y="2678781"/>
            <a:ext cx="3775458" cy="1505761"/>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Your five-year old niece</a:t>
            </a:r>
            <a:endParaRPr lang="en-US" sz="4000" dirty="0"/>
          </a:p>
        </p:txBody>
      </p:sp>
      <p:sp>
        <p:nvSpPr>
          <p:cNvPr id="9" name="Rounded Rectangle 8"/>
          <p:cNvSpPr/>
          <p:nvPr/>
        </p:nvSpPr>
        <p:spPr>
          <a:xfrm>
            <a:off x="4810603" y="2678781"/>
            <a:ext cx="3775458" cy="1505761"/>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Your handy neighbor Joe</a:t>
            </a:r>
            <a:endParaRPr lang="en-US" sz="4000" dirty="0"/>
          </a:p>
        </p:txBody>
      </p:sp>
      <p:sp>
        <p:nvSpPr>
          <p:cNvPr id="12" name="Rounded Rectangle 11"/>
          <p:cNvSpPr/>
          <p:nvPr/>
        </p:nvSpPr>
        <p:spPr>
          <a:xfrm>
            <a:off x="734551" y="4401705"/>
            <a:ext cx="3775458" cy="1505761"/>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150" dirty="0" err="1" smtClean="0"/>
              <a:t>Squidward</a:t>
            </a:r>
            <a:r>
              <a:rPr lang="en-US" sz="4000" spc="-150" dirty="0" smtClean="0"/>
              <a:t> Tentacles</a:t>
            </a:r>
            <a:endParaRPr lang="en-US" sz="4000" spc="-150" dirty="0"/>
          </a:p>
        </p:txBody>
      </p:sp>
      <p:sp>
        <p:nvSpPr>
          <p:cNvPr id="13" name="Rounded Rectangle 12"/>
          <p:cNvSpPr/>
          <p:nvPr/>
        </p:nvSpPr>
        <p:spPr>
          <a:xfrm>
            <a:off x="4810603" y="4401705"/>
            <a:ext cx="3775458" cy="1505761"/>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150" dirty="0" smtClean="0"/>
              <a:t>Your great, great, great aunt Eunice</a:t>
            </a:r>
            <a:endParaRPr lang="en-US" sz="4000" spc="-150" dirty="0"/>
          </a:p>
        </p:txBody>
      </p:sp>
      <p:sp>
        <p:nvSpPr>
          <p:cNvPr id="7" name="TextBox 6"/>
          <p:cNvSpPr txBox="1"/>
          <p:nvPr/>
        </p:nvSpPr>
        <p:spPr>
          <a:xfrm>
            <a:off x="244929" y="326571"/>
            <a:ext cx="8703128" cy="584775"/>
          </a:xfrm>
          <a:prstGeom prst="rect">
            <a:avLst/>
          </a:prstGeom>
          <a:noFill/>
        </p:spPr>
        <p:txBody>
          <a:bodyPr wrap="square" rtlCol="0">
            <a:spAutoFit/>
          </a:bodyPr>
          <a:lstStyle/>
          <a:p>
            <a:pPr algn="ctr"/>
            <a:r>
              <a:rPr lang="en-US" sz="3200" b="1" spc="600" dirty="0" smtClean="0"/>
              <a:t>RELATIONSHIPS</a:t>
            </a:r>
            <a:endParaRPr lang="en-US" sz="3200" b="1" spc="600" dirty="0"/>
          </a:p>
        </p:txBody>
      </p:sp>
    </p:spTree>
    <p:extLst>
      <p:ext uri="{BB962C8B-B14F-4D97-AF65-F5344CB8AC3E}">
        <p14:creationId xmlns:p14="http://schemas.microsoft.com/office/powerpoint/2010/main" val="40674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2" repeatCount="indefinite" fill="hold" nodeType="clickEffect">
                                  <p:stCondLst>
                                    <p:cond delay="0"/>
                                  </p:stCondLst>
                                  <p:endCondLst>
                                    <p:cond evt="onNext" delay="0">
                                      <p:tgtEl>
                                        <p:sldTgt/>
                                      </p:tgtEl>
                                    </p:cond>
                                  </p:endCondLst>
                                  <p:childTnLst>
                                    <p:animClr clrSpc="rgb" dir="cw">
                                      <p:cBhvr>
                                        <p:cTn id="22" dur="1000" fill="hold"/>
                                        <p:tgtEl>
                                          <p:spTgt spid="9"/>
                                        </p:tgtEl>
                                        <p:attrNameLst>
                                          <p:attrName>fillcolor</p:attrName>
                                        </p:attrNameLst>
                                      </p:cBhvr>
                                      <p:to>
                                        <a:schemeClr val="accent2"/>
                                      </p:to>
                                    </p:animClr>
                                    <p:set>
                                      <p:cBhvr>
                                        <p:cTn id="23" dur="1000" fill="hold"/>
                                        <p:tgtEl>
                                          <p:spTgt spid="9"/>
                                        </p:tgtEl>
                                        <p:attrNameLst>
                                          <p:attrName>fill.type</p:attrName>
                                        </p:attrNameLst>
                                      </p:cBhvr>
                                      <p:to>
                                        <p:strVal val="solid"/>
                                      </p:to>
                                    </p:set>
                                    <p:set>
                                      <p:cBhvr>
                                        <p:cTn id="24" dur="1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34551" y="1021073"/>
            <a:ext cx="7749152" cy="1169799"/>
          </a:xfrm>
        </p:spPr>
        <p:txBody>
          <a:bodyPr>
            <a:normAutofit/>
          </a:bodyPr>
          <a:lstStyle/>
          <a:p>
            <a:pPr algn="ctr"/>
            <a:r>
              <a:rPr lang="en-US" sz="3200" b="1" dirty="0">
                <a:solidFill>
                  <a:schemeClr val="tx1"/>
                </a:solidFill>
              </a:rPr>
              <a:t>How can I make home modifications to live as independently as possible as I age?</a:t>
            </a:r>
          </a:p>
        </p:txBody>
      </p:sp>
      <p:sp>
        <p:nvSpPr>
          <p:cNvPr id="5" name="Rounded Rectangle 4"/>
          <p:cNvSpPr/>
          <p:nvPr/>
        </p:nvSpPr>
        <p:spPr>
          <a:xfrm>
            <a:off x="734551" y="2678781"/>
            <a:ext cx="3775458" cy="1505761"/>
          </a:xfrm>
          <a:prstGeom prst="roundRect">
            <a:avLst/>
          </a:prstGeom>
          <a:solidFill>
            <a:srgbClr val="FF05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Xbox 360</a:t>
            </a:r>
            <a:endParaRPr lang="en-US" sz="4000" dirty="0"/>
          </a:p>
        </p:txBody>
      </p:sp>
      <p:sp>
        <p:nvSpPr>
          <p:cNvPr id="9" name="Rounded Rectangle 8"/>
          <p:cNvSpPr/>
          <p:nvPr/>
        </p:nvSpPr>
        <p:spPr>
          <a:xfrm>
            <a:off x="4810603" y="2678781"/>
            <a:ext cx="3775458" cy="1505761"/>
          </a:xfrm>
          <a:prstGeom prst="roundRect">
            <a:avLst/>
          </a:prstGeom>
          <a:solidFill>
            <a:srgbClr val="FF05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pc="-150" dirty="0" smtClean="0"/>
              <a:t>MO Assistive Technology Show Me Loans</a:t>
            </a:r>
            <a:endParaRPr lang="en-US" sz="3600" spc="-150" dirty="0"/>
          </a:p>
        </p:txBody>
      </p:sp>
      <p:sp>
        <p:nvSpPr>
          <p:cNvPr id="12" name="Rounded Rectangle 11"/>
          <p:cNvSpPr/>
          <p:nvPr/>
        </p:nvSpPr>
        <p:spPr>
          <a:xfrm>
            <a:off x="734551" y="4401705"/>
            <a:ext cx="3775458" cy="1505761"/>
          </a:xfrm>
          <a:prstGeom prst="roundRect">
            <a:avLst/>
          </a:prstGeom>
          <a:solidFill>
            <a:srgbClr val="FF05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Your remote control</a:t>
            </a:r>
            <a:endParaRPr lang="en-US" sz="4000" dirty="0"/>
          </a:p>
        </p:txBody>
      </p:sp>
      <p:sp>
        <p:nvSpPr>
          <p:cNvPr id="13" name="Rounded Rectangle 12"/>
          <p:cNvSpPr/>
          <p:nvPr/>
        </p:nvSpPr>
        <p:spPr>
          <a:xfrm>
            <a:off x="4810603" y="4401705"/>
            <a:ext cx="3775458" cy="1505761"/>
          </a:xfrm>
          <a:prstGeom prst="roundRect">
            <a:avLst/>
          </a:prstGeom>
          <a:solidFill>
            <a:srgbClr val="FF05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Geek Squad</a:t>
            </a:r>
            <a:endParaRPr lang="en-US" sz="4000" dirty="0"/>
          </a:p>
        </p:txBody>
      </p:sp>
      <p:sp>
        <p:nvSpPr>
          <p:cNvPr id="7" name="TextBox 6"/>
          <p:cNvSpPr txBox="1"/>
          <p:nvPr/>
        </p:nvSpPr>
        <p:spPr>
          <a:xfrm>
            <a:off x="244929" y="326571"/>
            <a:ext cx="8703128" cy="584775"/>
          </a:xfrm>
          <a:prstGeom prst="rect">
            <a:avLst/>
          </a:prstGeom>
          <a:noFill/>
        </p:spPr>
        <p:txBody>
          <a:bodyPr wrap="square" rtlCol="0">
            <a:spAutoFit/>
          </a:bodyPr>
          <a:lstStyle/>
          <a:p>
            <a:pPr algn="ctr"/>
            <a:r>
              <a:rPr lang="en-US" sz="3200" b="1" spc="600" dirty="0" smtClean="0"/>
              <a:t>TECHNOLOGY</a:t>
            </a:r>
            <a:endParaRPr lang="en-US" sz="3200" b="1" spc="600" dirty="0"/>
          </a:p>
        </p:txBody>
      </p:sp>
    </p:spTree>
    <p:extLst>
      <p:ext uri="{BB962C8B-B14F-4D97-AF65-F5344CB8AC3E}">
        <p14:creationId xmlns:p14="http://schemas.microsoft.com/office/powerpoint/2010/main" val="3757358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2" repeatCount="indefinite" fill="hold" nodeType="clickEffect">
                                  <p:stCondLst>
                                    <p:cond delay="0"/>
                                  </p:stCondLst>
                                  <p:endCondLst>
                                    <p:cond evt="onNext" delay="0">
                                      <p:tgtEl>
                                        <p:sldTgt/>
                                      </p:tgtEl>
                                    </p:cond>
                                  </p:endCondLst>
                                  <p:childTnLst>
                                    <p:animClr clrSpc="rgb" dir="cw">
                                      <p:cBhvr>
                                        <p:cTn id="22" dur="1000" fill="hold"/>
                                        <p:tgtEl>
                                          <p:spTgt spid="9"/>
                                        </p:tgtEl>
                                        <p:attrNameLst>
                                          <p:attrName>fillcolor</p:attrName>
                                        </p:attrNameLst>
                                      </p:cBhvr>
                                      <p:to>
                                        <a:schemeClr val="accent2"/>
                                      </p:to>
                                    </p:animClr>
                                    <p:set>
                                      <p:cBhvr>
                                        <p:cTn id="23" dur="1000" fill="hold"/>
                                        <p:tgtEl>
                                          <p:spTgt spid="9"/>
                                        </p:tgtEl>
                                        <p:attrNameLst>
                                          <p:attrName>fill.type</p:attrName>
                                        </p:attrNameLst>
                                      </p:cBhvr>
                                      <p:to>
                                        <p:strVal val="solid"/>
                                      </p:to>
                                    </p:set>
                                    <p:set>
                                      <p:cBhvr>
                                        <p:cTn id="24" dur="1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Nice to meet you</a:t>
            </a:r>
            <a:endParaRPr lang="en-US" dirty="0"/>
          </a:p>
        </p:txBody>
      </p:sp>
      <p:sp>
        <p:nvSpPr>
          <p:cNvPr id="7" name="Text Placeholder 6"/>
          <p:cNvSpPr>
            <a:spLocks noGrp="1"/>
          </p:cNvSpPr>
          <p:nvPr>
            <p:ph type="body" sz="half" idx="4294967295"/>
          </p:nvPr>
        </p:nvSpPr>
        <p:spPr>
          <a:xfrm>
            <a:off x="431150" y="1635377"/>
            <a:ext cx="3623689" cy="4338201"/>
          </a:xfrm>
        </p:spPr>
        <p:txBody>
          <a:bodyPr>
            <a:normAutofit/>
          </a:bodyPr>
          <a:lstStyle/>
          <a:p>
            <a:pPr marL="285750" indent="-285750">
              <a:buFont typeface="Arial" panose="020B0604020202020204" pitchFamily="34" charset="0"/>
              <a:buChar char="•"/>
            </a:pPr>
            <a:r>
              <a:rPr lang="en-US" dirty="0"/>
              <a:t>I’m David</a:t>
            </a:r>
          </a:p>
          <a:p>
            <a:pPr marL="285750" indent="-285750">
              <a:buFont typeface="Arial" panose="020B0604020202020204" pitchFamily="34" charset="0"/>
              <a:buChar char="•"/>
            </a:pPr>
            <a:r>
              <a:rPr lang="en-US" dirty="0"/>
              <a:t>Advocacy Specialist at the Springfield Regional Office</a:t>
            </a:r>
          </a:p>
          <a:p>
            <a:pPr marL="285750" indent="-285750">
              <a:buFont typeface="Arial" panose="020B0604020202020204" pitchFamily="34" charset="0"/>
              <a:buChar char="•"/>
            </a:pPr>
            <a:r>
              <a:rPr lang="en-US" dirty="0"/>
              <a:t>Likes to write</a:t>
            </a:r>
          </a:p>
          <a:p>
            <a:pPr marL="285750" indent="-285750">
              <a:buFont typeface="Arial" panose="020B0604020202020204" pitchFamily="34" charset="0"/>
              <a:buChar char="•"/>
            </a:pPr>
            <a:r>
              <a:rPr lang="en-US" dirty="0"/>
              <a:t>Artist</a:t>
            </a:r>
          </a:p>
          <a:p>
            <a:pPr marL="285750" indent="-285750">
              <a:buFont typeface="Arial" panose="020B0604020202020204" pitchFamily="34" charset="0"/>
              <a:buChar char="•"/>
            </a:pPr>
            <a:r>
              <a:rPr lang="en-US" dirty="0"/>
              <a:t>Creative soul</a:t>
            </a:r>
          </a:p>
          <a:p>
            <a:pPr marL="285750" indent="-285750">
              <a:buFont typeface="Arial" panose="020B0604020202020204" pitchFamily="34" charset="0"/>
              <a:buChar char="•"/>
            </a:pPr>
            <a:endParaRPr lang="en-US" dirty="0"/>
          </a:p>
        </p:txBody>
      </p:sp>
      <p:grpSp>
        <p:nvGrpSpPr>
          <p:cNvPr id="4" name="Group 3"/>
          <p:cNvGrpSpPr/>
          <p:nvPr/>
        </p:nvGrpSpPr>
        <p:grpSpPr>
          <a:xfrm>
            <a:off x="4657400" y="1601492"/>
            <a:ext cx="3888113" cy="4372086"/>
            <a:chOff x="4657400" y="1601492"/>
            <a:chExt cx="3888113" cy="4372086"/>
          </a:xfrm>
        </p:grpSpPr>
        <p:sp>
          <p:nvSpPr>
            <p:cNvPr id="2" name="Rectangle 1"/>
            <p:cNvSpPr/>
            <p:nvPr/>
          </p:nvSpPr>
          <p:spPr>
            <a:xfrm>
              <a:off x="4658946" y="1601492"/>
              <a:ext cx="3885020" cy="43720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r="49157"/>
            <a:stretch/>
          </p:blipFill>
          <p:spPr>
            <a:xfrm>
              <a:off x="4657400" y="1601492"/>
              <a:ext cx="3888113" cy="4248465"/>
            </a:xfrm>
            <a:prstGeom prst="rect">
              <a:avLst/>
            </a:prstGeom>
          </p:spPr>
        </p:pic>
      </p:grpSp>
    </p:spTree>
    <p:extLst>
      <p:ext uri="{BB962C8B-B14F-4D97-AF65-F5344CB8AC3E}">
        <p14:creationId xmlns:p14="http://schemas.microsoft.com/office/powerpoint/2010/main" val="4102720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34551" y="1070944"/>
            <a:ext cx="7749152" cy="1169799"/>
          </a:xfrm>
        </p:spPr>
        <p:txBody>
          <a:bodyPr>
            <a:normAutofit/>
          </a:bodyPr>
          <a:lstStyle/>
          <a:p>
            <a:pPr algn="ctr"/>
            <a:r>
              <a:rPr lang="en-US" sz="3200" b="1" dirty="0">
                <a:solidFill>
                  <a:schemeClr val="tx1"/>
                </a:solidFill>
              </a:rPr>
              <a:t>How can I make home modifications to live as independently as possible as I age?</a:t>
            </a:r>
          </a:p>
        </p:txBody>
      </p:sp>
      <p:sp>
        <p:nvSpPr>
          <p:cNvPr id="5" name="Rounded Rectangle 4"/>
          <p:cNvSpPr/>
          <p:nvPr/>
        </p:nvSpPr>
        <p:spPr>
          <a:xfrm>
            <a:off x="734551" y="2678781"/>
            <a:ext cx="3775458" cy="15057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pc="-150" dirty="0"/>
              <a:t>Home remodeling company</a:t>
            </a:r>
          </a:p>
        </p:txBody>
      </p:sp>
      <p:sp>
        <p:nvSpPr>
          <p:cNvPr id="9" name="Rounded Rectangle 8"/>
          <p:cNvSpPr/>
          <p:nvPr/>
        </p:nvSpPr>
        <p:spPr>
          <a:xfrm>
            <a:off x="4810603" y="2678781"/>
            <a:ext cx="3775458" cy="15057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Parks &amp; Rec Department</a:t>
            </a:r>
            <a:endParaRPr lang="en-US" sz="4000" dirty="0"/>
          </a:p>
        </p:txBody>
      </p:sp>
      <p:sp>
        <p:nvSpPr>
          <p:cNvPr id="12" name="Rounded Rectangle 11"/>
          <p:cNvSpPr/>
          <p:nvPr/>
        </p:nvSpPr>
        <p:spPr>
          <a:xfrm>
            <a:off x="734551" y="4401705"/>
            <a:ext cx="3775458" cy="15057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150" dirty="0"/>
              <a:t>Grocery store</a:t>
            </a:r>
          </a:p>
        </p:txBody>
      </p:sp>
      <p:sp>
        <p:nvSpPr>
          <p:cNvPr id="13" name="Rounded Rectangle 12"/>
          <p:cNvSpPr/>
          <p:nvPr/>
        </p:nvSpPr>
        <p:spPr>
          <a:xfrm>
            <a:off x="4810603" y="4401705"/>
            <a:ext cx="3775458" cy="15057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Toys R Us</a:t>
            </a:r>
            <a:endParaRPr lang="en-US" sz="4000" dirty="0"/>
          </a:p>
        </p:txBody>
      </p:sp>
      <p:sp>
        <p:nvSpPr>
          <p:cNvPr id="7" name="TextBox 6"/>
          <p:cNvSpPr txBox="1"/>
          <p:nvPr/>
        </p:nvSpPr>
        <p:spPr>
          <a:xfrm>
            <a:off x="244929" y="326571"/>
            <a:ext cx="8703128" cy="584775"/>
          </a:xfrm>
          <a:prstGeom prst="rect">
            <a:avLst/>
          </a:prstGeom>
          <a:noFill/>
        </p:spPr>
        <p:txBody>
          <a:bodyPr wrap="square" rtlCol="0">
            <a:spAutoFit/>
          </a:bodyPr>
          <a:lstStyle/>
          <a:p>
            <a:pPr algn="ctr"/>
            <a:r>
              <a:rPr lang="en-US" sz="3200" b="1" spc="600" dirty="0" smtClean="0"/>
              <a:t>COMMUNITY RESOURCES</a:t>
            </a:r>
            <a:endParaRPr lang="en-US" sz="3200" b="1" spc="600" dirty="0"/>
          </a:p>
        </p:txBody>
      </p:sp>
    </p:spTree>
    <p:extLst>
      <p:ext uri="{BB962C8B-B14F-4D97-AF65-F5344CB8AC3E}">
        <p14:creationId xmlns:p14="http://schemas.microsoft.com/office/powerpoint/2010/main" val="233002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2" repeatCount="indefinite" fill="hold" nodeType="clickEffect">
                                  <p:stCondLst>
                                    <p:cond delay="0"/>
                                  </p:stCondLst>
                                  <p:endCondLst>
                                    <p:cond evt="onNext" delay="0">
                                      <p:tgtEl>
                                        <p:sldTgt/>
                                      </p:tgtEl>
                                    </p:cond>
                                  </p:endCondLst>
                                  <p:childTnLst>
                                    <p:animClr clrSpc="rgb" dir="cw">
                                      <p:cBhvr>
                                        <p:cTn id="22" dur="1000" fill="hold"/>
                                        <p:tgtEl>
                                          <p:spTgt spid="5"/>
                                        </p:tgtEl>
                                        <p:attrNameLst>
                                          <p:attrName>fillcolor</p:attrName>
                                        </p:attrNameLst>
                                      </p:cBhvr>
                                      <p:to>
                                        <a:schemeClr val="accent2"/>
                                      </p:to>
                                    </p:animClr>
                                    <p:set>
                                      <p:cBhvr>
                                        <p:cTn id="23" dur="1000" fill="hold"/>
                                        <p:tgtEl>
                                          <p:spTgt spid="5"/>
                                        </p:tgtEl>
                                        <p:attrNameLst>
                                          <p:attrName>fill.type</p:attrName>
                                        </p:attrNameLst>
                                      </p:cBhvr>
                                      <p:to>
                                        <p:strVal val="solid"/>
                                      </p:to>
                                    </p:set>
                                    <p:set>
                                      <p:cBhvr>
                                        <p:cTn id="24" dur="1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34551" y="1054325"/>
            <a:ext cx="7749152" cy="1169799"/>
          </a:xfrm>
        </p:spPr>
        <p:txBody>
          <a:bodyPr>
            <a:normAutofit/>
          </a:bodyPr>
          <a:lstStyle/>
          <a:p>
            <a:pPr algn="ctr"/>
            <a:r>
              <a:rPr lang="en-US" sz="3200" b="1" dirty="0">
                <a:solidFill>
                  <a:schemeClr val="tx1"/>
                </a:solidFill>
              </a:rPr>
              <a:t>How can I make home modifications to live as independently as possible as I age?</a:t>
            </a:r>
          </a:p>
        </p:txBody>
      </p:sp>
      <p:sp>
        <p:nvSpPr>
          <p:cNvPr id="5" name="Rounded Rectangle 4"/>
          <p:cNvSpPr/>
          <p:nvPr/>
        </p:nvSpPr>
        <p:spPr>
          <a:xfrm>
            <a:off x="734551" y="2678781"/>
            <a:ext cx="3775458" cy="1505761"/>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pc="-150" dirty="0" smtClean="0"/>
              <a:t>AARP</a:t>
            </a:r>
            <a:endParaRPr lang="en-US" sz="3600" spc="-150" dirty="0"/>
          </a:p>
        </p:txBody>
      </p:sp>
      <p:sp>
        <p:nvSpPr>
          <p:cNvPr id="9" name="Rounded Rectangle 8"/>
          <p:cNvSpPr/>
          <p:nvPr/>
        </p:nvSpPr>
        <p:spPr>
          <a:xfrm>
            <a:off x="4810603" y="2678781"/>
            <a:ext cx="3775458" cy="1505761"/>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Food Stamps Office</a:t>
            </a:r>
            <a:endParaRPr lang="en-US" sz="4000" dirty="0"/>
          </a:p>
        </p:txBody>
      </p:sp>
      <p:sp>
        <p:nvSpPr>
          <p:cNvPr id="12" name="Rounded Rectangle 11"/>
          <p:cNvSpPr/>
          <p:nvPr/>
        </p:nvSpPr>
        <p:spPr>
          <a:xfrm>
            <a:off x="734551" y="4401705"/>
            <a:ext cx="3775458" cy="1505761"/>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pc="-150" dirty="0" smtClean="0"/>
              <a:t>Center for Independent Living</a:t>
            </a:r>
            <a:endParaRPr lang="en-US" sz="3600" spc="-150" dirty="0"/>
          </a:p>
        </p:txBody>
      </p:sp>
      <p:sp>
        <p:nvSpPr>
          <p:cNvPr id="13" name="Rounded Rectangle 12"/>
          <p:cNvSpPr/>
          <p:nvPr/>
        </p:nvSpPr>
        <p:spPr>
          <a:xfrm>
            <a:off x="4810603" y="4401705"/>
            <a:ext cx="3775458" cy="1505761"/>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Navy recruiter’s office</a:t>
            </a:r>
            <a:endParaRPr lang="en-US" sz="4000" dirty="0"/>
          </a:p>
        </p:txBody>
      </p:sp>
      <p:sp>
        <p:nvSpPr>
          <p:cNvPr id="7" name="TextBox 6"/>
          <p:cNvSpPr txBox="1"/>
          <p:nvPr/>
        </p:nvSpPr>
        <p:spPr>
          <a:xfrm>
            <a:off x="244929" y="326571"/>
            <a:ext cx="8703128" cy="584775"/>
          </a:xfrm>
          <a:prstGeom prst="rect">
            <a:avLst/>
          </a:prstGeom>
          <a:noFill/>
        </p:spPr>
        <p:txBody>
          <a:bodyPr wrap="square" rtlCol="0">
            <a:spAutoFit/>
          </a:bodyPr>
          <a:lstStyle/>
          <a:p>
            <a:pPr algn="ctr"/>
            <a:r>
              <a:rPr lang="en-US" sz="3200" b="1" spc="600" dirty="0" smtClean="0"/>
              <a:t>ELIGIBILITY SPECIFIC</a:t>
            </a:r>
            <a:endParaRPr lang="en-US" sz="3200" b="1" spc="600" dirty="0"/>
          </a:p>
        </p:txBody>
      </p:sp>
    </p:spTree>
    <p:extLst>
      <p:ext uri="{BB962C8B-B14F-4D97-AF65-F5344CB8AC3E}">
        <p14:creationId xmlns:p14="http://schemas.microsoft.com/office/powerpoint/2010/main" val="396630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2" repeatCount="indefinite" fill="hold" nodeType="clickEffect">
                                  <p:stCondLst>
                                    <p:cond delay="0"/>
                                  </p:stCondLst>
                                  <p:endCondLst>
                                    <p:cond evt="onNext" delay="0">
                                      <p:tgtEl>
                                        <p:sldTgt/>
                                      </p:tgtEl>
                                    </p:cond>
                                  </p:endCondLst>
                                  <p:childTnLst>
                                    <p:animClr clrSpc="rgb" dir="cw">
                                      <p:cBhvr>
                                        <p:cTn id="22" dur="1000" fill="hold"/>
                                        <p:tgtEl>
                                          <p:spTgt spid="12"/>
                                        </p:tgtEl>
                                        <p:attrNameLst>
                                          <p:attrName>fillcolor</p:attrName>
                                        </p:attrNameLst>
                                      </p:cBhvr>
                                      <p:to>
                                        <a:schemeClr val="accent2"/>
                                      </p:to>
                                    </p:animClr>
                                    <p:set>
                                      <p:cBhvr>
                                        <p:cTn id="23" dur="1000" fill="hold"/>
                                        <p:tgtEl>
                                          <p:spTgt spid="12"/>
                                        </p:tgtEl>
                                        <p:attrNameLst>
                                          <p:attrName>fill.type</p:attrName>
                                        </p:attrNameLst>
                                      </p:cBhvr>
                                      <p:to>
                                        <p:strVal val="solid"/>
                                      </p:to>
                                    </p:set>
                                    <p:set>
                                      <p:cBhvr>
                                        <p:cTn id="24" dur="1000" fill="hold"/>
                                        <p:tgtEl>
                                          <p:spTgt spid="1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3084512" y="869271"/>
            <a:ext cx="5121275" cy="5109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Up Arrow 6"/>
          <p:cNvSpPr/>
          <p:nvPr/>
        </p:nvSpPr>
        <p:spPr>
          <a:xfrm rot="21314440">
            <a:off x="5454332" y="2431684"/>
            <a:ext cx="381635" cy="978408"/>
          </a:xfrm>
          <a:prstGeom prst="upArrow">
            <a:avLst/>
          </a:prstGeom>
          <a:solidFill>
            <a:schemeClr val="tx1"/>
          </a:solidFill>
          <a:ln>
            <a:solidFill>
              <a:schemeClr val="tx1"/>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382385" y="465513"/>
            <a:ext cx="2493819" cy="2510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spc="-120" baseline="0">
                <a:solidFill>
                  <a:schemeClr val="accent1"/>
                </a:solidFill>
                <a:latin typeface="+mj-lt"/>
                <a:ea typeface="+mj-ea"/>
                <a:cs typeface="+mj-cs"/>
              </a:defRPr>
            </a:lvl1pPr>
          </a:lstStyle>
          <a:p>
            <a:pPr algn="ctr"/>
            <a:r>
              <a:rPr lang="en-US" sz="3600" b="1" dirty="0" smtClean="0"/>
              <a:t>Contestant #3 </a:t>
            </a:r>
            <a:endParaRPr lang="en-US" sz="3600" b="1" dirty="0"/>
          </a:p>
        </p:txBody>
      </p:sp>
    </p:spTree>
    <p:extLst>
      <p:ext uri="{BB962C8B-B14F-4D97-AF65-F5344CB8AC3E}">
        <p14:creationId xmlns:p14="http://schemas.microsoft.com/office/powerpoint/2010/main" val="93375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690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7931D">
            <a:alpha val="50000"/>
          </a:srgbClr>
        </a:solidFill>
        <a:effectLst/>
      </p:bgPr>
    </p:bg>
    <p:spTree>
      <p:nvGrpSpPr>
        <p:cNvPr id="1" name=""/>
        <p:cNvGrpSpPr/>
        <p:nvPr/>
      </p:nvGrpSpPr>
      <p:grpSpPr>
        <a:xfrm>
          <a:off x="0" y="0"/>
          <a:ext cx="0" cy="0"/>
          <a:chOff x="0" y="0"/>
          <a:chExt cx="0" cy="0"/>
        </a:xfrm>
      </p:grpSpPr>
      <p:sp>
        <p:nvSpPr>
          <p:cNvPr id="4" name="Rectangle 3"/>
          <p:cNvSpPr/>
          <p:nvPr/>
        </p:nvSpPr>
        <p:spPr>
          <a:xfrm>
            <a:off x="592112" y="3050735"/>
            <a:ext cx="7959776" cy="2585323"/>
          </a:xfrm>
          <a:prstGeom prst="rect">
            <a:avLst/>
          </a:prstGeom>
        </p:spPr>
        <p:txBody>
          <a:bodyPr wrap="square">
            <a:spAutoFit/>
          </a:bodyPr>
          <a:lstStyle/>
          <a:p>
            <a:pPr algn="ctr"/>
            <a:r>
              <a:rPr lang="en-US" sz="5400" b="1" dirty="0" smtClean="0"/>
              <a:t>How </a:t>
            </a:r>
            <a:r>
              <a:rPr lang="en-US" sz="5400" b="1" dirty="0"/>
              <a:t>am I exploring or developing my interests or finding new </a:t>
            </a:r>
            <a:r>
              <a:rPr lang="en-US" sz="5400" b="1" dirty="0" smtClean="0"/>
              <a:t>ones?</a:t>
            </a:r>
            <a:endParaRPr lang="en-US" sz="5400"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7892" y="748145"/>
            <a:ext cx="1728216" cy="1728216"/>
          </a:xfrm>
          <a:prstGeom prst="rect">
            <a:avLst/>
          </a:prstGeom>
        </p:spPr>
      </p:pic>
    </p:spTree>
    <p:extLst>
      <p:ext uri="{BB962C8B-B14F-4D97-AF65-F5344CB8AC3E}">
        <p14:creationId xmlns:p14="http://schemas.microsoft.com/office/powerpoint/2010/main" val="366559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34551" y="1120818"/>
            <a:ext cx="7749152" cy="1169799"/>
          </a:xfrm>
        </p:spPr>
        <p:txBody>
          <a:bodyPr>
            <a:normAutofit/>
          </a:bodyPr>
          <a:lstStyle/>
          <a:p>
            <a:pPr algn="ctr"/>
            <a:r>
              <a:rPr lang="en-US" sz="3200" b="1" dirty="0">
                <a:solidFill>
                  <a:schemeClr val="tx1"/>
                </a:solidFill>
              </a:rPr>
              <a:t>How am I exploring or developing my interests or finding new </a:t>
            </a:r>
            <a:r>
              <a:rPr lang="en-US" sz="3200" b="1" dirty="0" smtClean="0">
                <a:solidFill>
                  <a:schemeClr val="tx1"/>
                </a:solidFill>
              </a:rPr>
              <a:t>ones?</a:t>
            </a:r>
            <a:endParaRPr lang="en-US" sz="3200" b="1" dirty="0">
              <a:solidFill>
                <a:schemeClr val="tx1"/>
              </a:solidFill>
            </a:endParaRPr>
          </a:p>
        </p:txBody>
      </p:sp>
      <p:sp>
        <p:nvSpPr>
          <p:cNvPr id="5" name="Rounded Rectangle 4"/>
          <p:cNvSpPr/>
          <p:nvPr/>
        </p:nvSpPr>
        <p:spPr>
          <a:xfrm>
            <a:off x="734551" y="2678781"/>
            <a:ext cx="3775458" cy="1505761"/>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Open mind</a:t>
            </a:r>
            <a:endParaRPr lang="en-US" sz="4000" dirty="0"/>
          </a:p>
        </p:txBody>
      </p:sp>
      <p:sp>
        <p:nvSpPr>
          <p:cNvPr id="9" name="Rounded Rectangle 8"/>
          <p:cNvSpPr/>
          <p:nvPr/>
        </p:nvSpPr>
        <p:spPr>
          <a:xfrm>
            <a:off x="4810603" y="2678781"/>
            <a:ext cx="3775458" cy="1505761"/>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Bad attitude </a:t>
            </a:r>
            <a:endParaRPr lang="en-US" sz="4000" dirty="0"/>
          </a:p>
        </p:txBody>
      </p:sp>
      <p:sp>
        <p:nvSpPr>
          <p:cNvPr id="12" name="Rounded Rectangle 11"/>
          <p:cNvSpPr/>
          <p:nvPr/>
        </p:nvSpPr>
        <p:spPr>
          <a:xfrm>
            <a:off x="734551" y="4401705"/>
            <a:ext cx="3775458" cy="1505761"/>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Antisocial</a:t>
            </a:r>
            <a:endParaRPr lang="en-US" sz="4000" dirty="0"/>
          </a:p>
        </p:txBody>
      </p:sp>
      <p:sp>
        <p:nvSpPr>
          <p:cNvPr id="13" name="Rounded Rectangle 12"/>
          <p:cNvSpPr/>
          <p:nvPr/>
        </p:nvSpPr>
        <p:spPr>
          <a:xfrm>
            <a:off x="4810603" y="4401705"/>
            <a:ext cx="3775458" cy="1505761"/>
          </a:xfrm>
          <a:prstGeom prst="roundRect">
            <a:avLst/>
          </a:prstGeom>
          <a:solidFill>
            <a:schemeClr val="accent2"/>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Afraid to try new things</a:t>
            </a:r>
            <a:endParaRPr lang="en-US" sz="4000" dirty="0"/>
          </a:p>
        </p:txBody>
      </p:sp>
      <p:sp>
        <p:nvSpPr>
          <p:cNvPr id="7" name="TextBox 6"/>
          <p:cNvSpPr txBox="1"/>
          <p:nvPr/>
        </p:nvSpPr>
        <p:spPr>
          <a:xfrm>
            <a:off x="244929" y="326571"/>
            <a:ext cx="8703128" cy="584775"/>
          </a:xfrm>
          <a:prstGeom prst="rect">
            <a:avLst/>
          </a:prstGeom>
          <a:noFill/>
        </p:spPr>
        <p:txBody>
          <a:bodyPr wrap="square" rtlCol="0">
            <a:spAutoFit/>
          </a:bodyPr>
          <a:lstStyle/>
          <a:p>
            <a:pPr algn="ctr"/>
            <a:r>
              <a:rPr lang="en-US" sz="3200" b="1" spc="600" dirty="0" smtClean="0"/>
              <a:t>PERSONAL STRENGTHS &amp; ASSETS </a:t>
            </a:r>
            <a:endParaRPr lang="en-US" sz="3200" b="1" spc="600" dirty="0"/>
          </a:p>
        </p:txBody>
      </p:sp>
    </p:spTree>
    <p:extLst>
      <p:ext uri="{BB962C8B-B14F-4D97-AF65-F5344CB8AC3E}">
        <p14:creationId xmlns:p14="http://schemas.microsoft.com/office/powerpoint/2010/main" val="225875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6" repeatCount="indefinite" fill="hold" nodeType="clickEffect">
                                  <p:stCondLst>
                                    <p:cond delay="0"/>
                                  </p:stCondLst>
                                  <p:endCondLst>
                                    <p:cond evt="onNext" delay="0">
                                      <p:tgtEl>
                                        <p:sldTgt/>
                                      </p:tgtEl>
                                    </p:cond>
                                  </p:endCondLst>
                                  <p:childTnLst>
                                    <p:animClr clrSpc="hsl" dir="cw">
                                      <p:cBhvr>
                                        <p:cTn id="22" dur="1000" fill="hold"/>
                                        <p:tgtEl>
                                          <p:spTgt spid="13"/>
                                        </p:tgtEl>
                                        <p:attrNameLst>
                                          <p:attrName>fillcolor</p:attrName>
                                        </p:attrNameLst>
                                      </p:cBhvr>
                                      <p:to>
                                        <a:schemeClr val="accent2"/>
                                      </p:to>
                                    </p:animClr>
                                    <p:set>
                                      <p:cBhvr>
                                        <p:cTn id="23" dur="1000" fill="hold"/>
                                        <p:tgtEl>
                                          <p:spTgt spid="13"/>
                                        </p:tgtEl>
                                        <p:attrNameLst>
                                          <p:attrName>fill.type</p:attrName>
                                        </p:attrNameLst>
                                      </p:cBhvr>
                                      <p:to>
                                        <p:strVal val="solid"/>
                                      </p:to>
                                    </p:set>
                                    <p:set>
                                      <p:cBhvr>
                                        <p:cTn id="24" dur="1000" fill="hold"/>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34551" y="2678781"/>
            <a:ext cx="3775458" cy="1505761"/>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Your neighbor</a:t>
            </a:r>
            <a:endParaRPr lang="en-US" sz="4000" dirty="0"/>
          </a:p>
        </p:txBody>
      </p:sp>
      <p:sp>
        <p:nvSpPr>
          <p:cNvPr id="9" name="Rounded Rectangle 8"/>
          <p:cNvSpPr/>
          <p:nvPr/>
        </p:nvSpPr>
        <p:spPr>
          <a:xfrm>
            <a:off x="4810603" y="2678781"/>
            <a:ext cx="3775458" cy="1505761"/>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Your friends</a:t>
            </a:r>
            <a:endParaRPr lang="en-US" sz="4000" dirty="0"/>
          </a:p>
        </p:txBody>
      </p:sp>
      <p:sp>
        <p:nvSpPr>
          <p:cNvPr id="12" name="Rounded Rectangle 11"/>
          <p:cNvSpPr/>
          <p:nvPr/>
        </p:nvSpPr>
        <p:spPr>
          <a:xfrm>
            <a:off x="734551" y="4401705"/>
            <a:ext cx="3775458" cy="1505761"/>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Your family</a:t>
            </a:r>
            <a:endParaRPr lang="en-US" sz="4000" dirty="0"/>
          </a:p>
        </p:txBody>
      </p:sp>
      <p:sp>
        <p:nvSpPr>
          <p:cNvPr id="13" name="Rounded Rectangle 12"/>
          <p:cNvSpPr/>
          <p:nvPr/>
        </p:nvSpPr>
        <p:spPr>
          <a:xfrm>
            <a:off x="4810603" y="4401705"/>
            <a:ext cx="3775458" cy="1505761"/>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All of the above</a:t>
            </a:r>
            <a:endParaRPr lang="en-US" sz="4000" dirty="0"/>
          </a:p>
        </p:txBody>
      </p:sp>
      <p:sp>
        <p:nvSpPr>
          <p:cNvPr id="8" name="Title 1"/>
          <p:cNvSpPr txBox="1">
            <a:spLocks/>
          </p:cNvSpPr>
          <p:nvPr/>
        </p:nvSpPr>
        <p:spPr>
          <a:xfrm>
            <a:off x="734551" y="1120818"/>
            <a:ext cx="7749152" cy="116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spc="-120" baseline="0">
                <a:solidFill>
                  <a:schemeClr val="accent1"/>
                </a:solidFill>
                <a:latin typeface="+mj-lt"/>
                <a:ea typeface="+mj-ea"/>
                <a:cs typeface="+mj-cs"/>
              </a:defRPr>
            </a:lvl1pPr>
          </a:lstStyle>
          <a:p>
            <a:pPr algn="ctr"/>
            <a:r>
              <a:rPr lang="en-US" sz="3200" b="1" smtClean="0">
                <a:solidFill>
                  <a:schemeClr val="tx1"/>
                </a:solidFill>
              </a:rPr>
              <a:t>How am I exploring or developing my interests or finding new ones?</a:t>
            </a:r>
            <a:endParaRPr lang="en-US" sz="3200" b="1" dirty="0">
              <a:solidFill>
                <a:schemeClr val="tx1"/>
              </a:solidFill>
            </a:endParaRPr>
          </a:p>
        </p:txBody>
      </p:sp>
      <p:sp>
        <p:nvSpPr>
          <p:cNvPr id="10" name="TextBox 9"/>
          <p:cNvSpPr txBox="1"/>
          <p:nvPr/>
        </p:nvSpPr>
        <p:spPr>
          <a:xfrm>
            <a:off x="244929" y="326571"/>
            <a:ext cx="8703128" cy="584775"/>
          </a:xfrm>
          <a:prstGeom prst="rect">
            <a:avLst/>
          </a:prstGeom>
          <a:noFill/>
        </p:spPr>
        <p:txBody>
          <a:bodyPr wrap="square" rtlCol="0">
            <a:spAutoFit/>
          </a:bodyPr>
          <a:lstStyle/>
          <a:p>
            <a:pPr algn="ctr"/>
            <a:r>
              <a:rPr lang="en-US" sz="3200" b="1" spc="600" dirty="0" smtClean="0"/>
              <a:t>RELATIONSHIPS</a:t>
            </a:r>
            <a:endParaRPr lang="en-US" sz="3200" b="1" spc="600" dirty="0"/>
          </a:p>
        </p:txBody>
      </p:sp>
    </p:spTree>
    <p:extLst>
      <p:ext uri="{BB962C8B-B14F-4D97-AF65-F5344CB8AC3E}">
        <p14:creationId xmlns:p14="http://schemas.microsoft.com/office/powerpoint/2010/main" val="385187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2" repeatCount="indefinite" fill="hold" nodeType="clickEffect">
                                  <p:stCondLst>
                                    <p:cond delay="0"/>
                                  </p:stCondLst>
                                  <p:endCondLst>
                                    <p:cond evt="onNext" delay="0">
                                      <p:tgtEl>
                                        <p:sldTgt/>
                                      </p:tgtEl>
                                    </p:cond>
                                  </p:endCondLst>
                                  <p:childTnLst>
                                    <p:animClr clrSpc="rgb" dir="cw">
                                      <p:cBhvr>
                                        <p:cTn id="22" dur="1000" fill="hold"/>
                                        <p:tgtEl>
                                          <p:spTgt spid="13"/>
                                        </p:tgtEl>
                                        <p:attrNameLst>
                                          <p:attrName>fillcolor</p:attrName>
                                        </p:attrNameLst>
                                      </p:cBhvr>
                                      <p:to>
                                        <a:schemeClr val="accent2"/>
                                      </p:to>
                                    </p:animClr>
                                    <p:set>
                                      <p:cBhvr>
                                        <p:cTn id="23" dur="1000" fill="hold"/>
                                        <p:tgtEl>
                                          <p:spTgt spid="13"/>
                                        </p:tgtEl>
                                        <p:attrNameLst>
                                          <p:attrName>fill.type</p:attrName>
                                        </p:attrNameLst>
                                      </p:cBhvr>
                                      <p:to>
                                        <p:strVal val="solid"/>
                                      </p:to>
                                    </p:set>
                                    <p:set>
                                      <p:cBhvr>
                                        <p:cTn id="24" dur="1000" fill="hold"/>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34551" y="2678781"/>
            <a:ext cx="3775458" cy="1505761"/>
          </a:xfrm>
          <a:prstGeom prst="round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iPad</a:t>
            </a:r>
            <a:endParaRPr lang="en-US" sz="4000" dirty="0"/>
          </a:p>
        </p:txBody>
      </p:sp>
      <p:sp>
        <p:nvSpPr>
          <p:cNvPr id="9" name="Rounded Rectangle 8"/>
          <p:cNvSpPr/>
          <p:nvPr/>
        </p:nvSpPr>
        <p:spPr>
          <a:xfrm>
            <a:off x="4810603" y="2678781"/>
            <a:ext cx="3775458" cy="1505761"/>
          </a:xfrm>
          <a:prstGeom prst="round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 dishwasher</a:t>
            </a:r>
            <a:endParaRPr lang="en-US" sz="4000" dirty="0"/>
          </a:p>
        </p:txBody>
      </p:sp>
      <p:sp>
        <p:nvSpPr>
          <p:cNvPr id="12" name="Rounded Rectangle 11"/>
          <p:cNvSpPr/>
          <p:nvPr/>
        </p:nvSpPr>
        <p:spPr>
          <a:xfrm>
            <a:off x="734551" y="4401705"/>
            <a:ext cx="3775458" cy="1505761"/>
          </a:xfrm>
          <a:prstGeom prst="round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Alarm clock</a:t>
            </a:r>
            <a:endParaRPr lang="en-US" sz="4000" dirty="0"/>
          </a:p>
        </p:txBody>
      </p:sp>
      <p:sp>
        <p:nvSpPr>
          <p:cNvPr id="13" name="Rounded Rectangle 12"/>
          <p:cNvSpPr/>
          <p:nvPr/>
        </p:nvSpPr>
        <p:spPr>
          <a:xfrm>
            <a:off x="4810603" y="4401705"/>
            <a:ext cx="3775458" cy="1505761"/>
          </a:xfrm>
          <a:prstGeom prst="round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Candy Crush Saga</a:t>
            </a:r>
            <a:endParaRPr lang="en-US" sz="4000" dirty="0"/>
          </a:p>
        </p:txBody>
      </p:sp>
      <p:sp>
        <p:nvSpPr>
          <p:cNvPr id="7" name="Title 1"/>
          <p:cNvSpPr txBox="1">
            <a:spLocks/>
          </p:cNvSpPr>
          <p:nvPr/>
        </p:nvSpPr>
        <p:spPr>
          <a:xfrm>
            <a:off x="734551" y="1120818"/>
            <a:ext cx="7749152" cy="116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spc="-120" baseline="0">
                <a:solidFill>
                  <a:schemeClr val="accent1"/>
                </a:solidFill>
                <a:latin typeface="+mj-lt"/>
                <a:ea typeface="+mj-ea"/>
                <a:cs typeface="+mj-cs"/>
              </a:defRPr>
            </a:lvl1pPr>
          </a:lstStyle>
          <a:p>
            <a:pPr algn="ctr"/>
            <a:r>
              <a:rPr lang="en-US" sz="3200" b="1" dirty="0" smtClean="0">
                <a:solidFill>
                  <a:schemeClr val="tx1"/>
                </a:solidFill>
              </a:rPr>
              <a:t>How am I exploring or developing my interests or finding new ones?</a:t>
            </a:r>
            <a:endParaRPr lang="en-US" sz="3200" b="1" dirty="0">
              <a:solidFill>
                <a:schemeClr val="tx1"/>
              </a:solidFill>
            </a:endParaRPr>
          </a:p>
        </p:txBody>
      </p:sp>
      <p:sp>
        <p:nvSpPr>
          <p:cNvPr id="8" name="TextBox 7"/>
          <p:cNvSpPr txBox="1"/>
          <p:nvPr/>
        </p:nvSpPr>
        <p:spPr>
          <a:xfrm>
            <a:off x="244929" y="326571"/>
            <a:ext cx="8703128" cy="584775"/>
          </a:xfrm>
          <a:prstGeom prst="rect">
            <a:avLst/>
          </a:prstGeom>
          <a:noFill/>
        </p:spPr>
        <p:txBody>
          <a:bodyPr wrap="square" rtlCol="0">
            <a:spAutoFit/>
          </a:bodyPr>
          <a:lstStyle/>
          <a:p>
            <a:pPr algn="ctr"/>
            <a:r>
              <a:rPr lang="en-US" sz="3200" b="1" spc="600" dirty="0" smtClean="0"/>
              <a:t>TECHNOLOGY</a:t>
            </a:r>
            <a:endParaRPr lang="en-US" sz="3200" b="1" spc="600" dirty="0"/>
          </a:p>
        </p:txBody>
      </p:sp>
    </p:spTree>
    <p:extLst>
      <p:ext uri="{BB962C8B-B14F-4D97-AF65-F5344CB8AC3E}">
        <p14:creationId xmlns:p14="http://schemas.microsoft.com/office/powerpoint/2010/main" val="405892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2" repeatCount="indefinite" fill="hold" nodeType="clickEffect">
                                  <p:stCondLst>
                                    <p:cond delay="0"/>
                                  </p:stCondLst>
                                  <p:endCondLst>
                                    <p:cond evt="onNext" delay="0">
                                      <p:tgtEl>
                                        <p:sldTgt/>
                                      </p:tgtEl>
                                    </p:cond>
                                  </p:endCondLst>
                                  <p:childTnLst>
                                    <p:animClr clrSpc="rgb" dir="cw">
                                      <p:cBhvr>
                                        <p:cTn id="22" dur="1000" fill="hold"/>
                                        <p:tgtEl>
                                          <p:spTgt spid="5"/>
                                        </p:tgtEl>
                                        <p:attrNameLst>
                                          <p:attrName>fillcolor</p:attrName>
                                        </p:attrNameLst>
                                      </p:cBhvr>
                                      <p:to>
                                        <a:schemeClr val="accent2"/>
                                      </p:to>
                                    </p:animClr>
                                    <p:set>
                                      <p:cBhvr>
                                        <p:cTn id="23" dur="1000" fill="hold"/>
                                        <p:tgtEl>
                                          <p:spTgt spid="5"/>
                                        </p:tgtEl>
                                        <p:attrNameLst>
                                          <p:attrName>fill.type</p:attrName>
                                        </p:attrNameLst>
                                      </p:cBhvr>
                                      <p:to>
                                        <p:strVal val="solid"/>
                                      </p:to>
                                    </p:set>
                                    <p:set>
                                      <p:cBhvr>
                                        <p:cTn id="24" dur="1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P spid="1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34551" y="2678781"/>
            <a:ext cx="3775458" cy="15057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Parks  &amp; Rec Department</a:t>
            </a:r>
            <a:endParaRPr lang="en-US" sz="4000" dirty="0"/>
          </a:p>
        </p:txBody>
      </p:sp>
      <p:sp>
        <p:nvSpPr>
          <p:cNvPr id="9" name="Rounded Rectangle 8"/>
          <p:cNvSpPr/>
          <p:nvPr/>
        </p:nvSpPr>
        <p:spPr>
          <a:xfrm>
            <a:off x="4810603" y="2678781"/>
            <a:ext cx="3775458" cy="15057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Miss Puff’s Driving School</a:t>
            </a:r>
            <a:endParaRPr lang="en-US" sz="4000" dirty="0"/>
          </a:p>
        </p:txBody>
      </p:sp>
      <p:sp>
        <p:nvSpPr>
          <p:cNvPr id="12" name="Rounded Rectangle 11"/>
          <p:cNvSpPr/>
          <p:nvPr/>
        </p:nvSpPr>
        <p:spPr>
          <a:xfrm>
            <a:off x="734551" y="4401705"/>
            <a:ext cx="3775458" cy="15057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Police station</a:t>
            </a:r>
            <a:endParaRPr lang="en-US" sz="4000" dirty="0"/>
          </a:p>
        </p:txBody>
      </p:sp>
      <p:sp>
        <p:nvSpPr>
          <p:cNvPr id="13" name="Rounded Rectangle 12"/>
          <p:cNvSpPr/>
          <p:nvPr/>
        </p:nvSpPr>
        <p:spPr>
          <a:xfrm>
            <a:off x="4810603" y="4401705"/>
            <a:ext cx="3775458" cy="150576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Post office</a:t>
            </a:r>
            <a:endParaRPr lang="en-US" sz="4000" dirty="0"/>
          </a:p>
        </p:txBody>
      </p:sp>
      <p:sp>
        <p:nvSpPr>
          <p:cNvPr id="7" name="Title 1"/>
          <p:cNvSpPr txBox="1">
            <a:spLocks/>
          </p:cNvSpPr>
          <p:nvPr/>
        </p:nvSpPr>
        <p:spPr>
          <a:xfrm>
            <a:off x="734551" y="1120818"/>
            <a:ext cx="7749152" cy="116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spc="-120" baseline="0">
                <a:solidFill>
                  <a:schemeClr val="accent1"/>
                </a:solidFill>
                <a:latin typeface="+mj-lt"/>
                <a:ea typeface="+mj-ea"/>
                <a:cs typeface="+mj-cs"/>
              </a:defRPr>
            </a:lvl1pPr>
          </a:lstStyle>
          <a:p>
            <a:pPr algn="ctr"/>
            <a:r>
              <a:rPr lang="en-US" sz="3200" b="1" smtClean="0">
                <a:solidFill>
                  <a:schemeClr val="tx1"/>
                </a:solidFill>
              </a:rPr>
              <a:t>How am I exploring or developing my interests or finding new ones?</a:t>
            </a:r>
            <a:endParaRPr lang="en-US" sz="3200" b="1" dirty="0">
              <a:solidFill>
                <a:schemeClr val="tx1"/>
              </a:solidFill>
            </a:endParaRPr>
          </a:p>
        </p:txBody>
      </p:sp>
      <p:sp>
        <p:nvSpPr>
          <p:cNvPr id="8" name="TextBox 7"/>
          <p:cNvSpPr txBox="1"/>
          <p:nvPr/>
        </p:nvSpPr>
        <p:spPr>
          <a:xfrm>
            <a:off x="244929" y="326571"/>
            <a:ext cx="8703128" cy="584775"/>
          </a:xfrm>
          <a:prstGeom prst="rect">
            <a:avLst/>
          </a:prstGeom>
          <a:noFill/>
        </p:spPr>
        <p:txBody>
          <a:bodyPr wrap="square" rtlCol="0">
            <a:spAutoFit/>
          </a:bodyPr>
          <a:lstStyle/>
          <a:p>
            <a:pPr algn="ctr"/>
            <a:r>
              <a:rPr lang="en-US" sz="3200" b="1" spc="600" dirty="0" smtClean="0"/>
              <a:t>COMMUNITY RESOURCES</a:t>
            </a:r>
            <a:endParaRPr lang="en-US" sz="3200" b="1" spc="600" dirty="0"/>
          </a:p>
        </p:txBody>
      </p:sp>
    </p:spTree>
    <p:extLst>
      <p:ext uri="{BB962C8B-B14F-4D97-AF65-F5344CB8AC3E}">
        <p14:creationId xmlns:p14="http://schemas.microsoft.com/office/powerpoint/2010/main" val="231626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2" repeatCount="indefinite" fill="hold" nodeType="clickEffect">
                                  <p:stCondLst>
                                    <p:cond delay="0"/>
                                  </p:stCondLst>
                                  <p:endCondLst>
                                    <p:cond evt="onNext" delay="0">
                                      <p:tgtEl>
                                        <p:sldTgt/>
                                      </p:tgtEl>
                                    </p:cond>
                                  </p:endCondLst>
                                  <p:childTnLst>
                                    <p:animClr clrSpc="rgb" dir="cw">
                                      <p:cBhvr>
                                        <p:cTn id="22" dur="1000" fill="hold"/>
                                        <p:tgtEl>
                                          <p:spTgt spid="5"/>
                                        </p:tgtEl>
                                        <p:attrNameLst>
                                          <p:attrName>fillcolor</p:attrName>
                                        </p:attrNameLst>
                                      </p:cBhvr>
                                      <p:to>
                                        <a:schemeClr val="accent2"/>
                                      </p:to>
                                    </p:animClr>
                                    <p:set>
                                      <p:cBhvr>
                                        <p:cTn id="23" dur="1000" fill="hold"/>
                                        <p:tgtEl>
                                          <p:spTgt spid="5"/>
                                        </p:tgtEl>
                                        <p:attrNameLst>
                                          <p:attrName>fill.type</p:attrName>
                                        </p:attrNameLst>
                                      </p:cBhvr>
                                      <p:to>
                                        <p:strVal val="solid"/>
                                      </p:to>
                                    </p:set>
                                    <p:set>
                                      <p:cBhvr>
                                        <p:cTn id="24" dur="1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734551" y="2678781"/>
            <a:ext cx="3775458" cy="1505761"/>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Department of Defense</a:t>
            </a:r>
            <a:endParaRPr lang="en-US" sz="3600" dirty="0"/>
          </a:p>
        </p:txBody>
      </p:sp>
      <p:sp>
        <p:nvSpPr>
          <p:cNvPr id="9" name="Rounded Rectangle 8"/>
          <p:cNvSpPr/>
          <p:nvPr/>
        </p:nvSpPr>
        <p:spPr>
          <a:xfrm>
            <a:off x="4810603" y="2678781"/>
            <a:ext cx="3775458" cy="1505761"/>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Senior Center</a:t>
            </a:r>
            <a:endParaRPr lang="en-US" sz="4000" dirty="0"/>
          </a:p>
        </p:txBody>
      </p:sp>
      <p:sp>
        <p:nvSpPr>
          <p:cNvPr id="12" name="Rounded Rectangle 11"/>
          <p:cNvSpPr/>
          <p:nvPr/>
        </p:nvSpPr>
        <p:spPr>
          <a:xfrm>
            <a:off x="734551" y="4401705"/>
            <a:ext cx="3775458" cy="1505761"/>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pc="-150" dirty="0" smtClean="0"/>
              <a:t>HUD</a:t>
            </a:r>
            <a:endParaRPr lang="en-US" sz="4000" spc="-150" dirty="0"/>
          </a:p>
        </p:txBody>
      </p:sp>
      <p:sp>
        <p:nvSpPr>
          <p:cNvPr id="13" name="Rounded Rectangle 12"/>
          <p:cNvSpPr/>
          <p:nvPr/>
        </p:nvSpPr>
        <p:spPr>
          <a:xfrm>
            <a:off x="4810603" y="4401705"/>
            <a:ext cx="3775458" cy="1505761"/>
          </a:xfrm>
          <a:prstGeom prst="roundRect">
            <a:avLst/>
          </a:prstGeom>
          <a:solidFill>
            <a:schemeClr val="accent6"/>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Social Security office</a:t>
            </a:r>
            <a:endParaRPr lang="en-US" sz="4000" dirty="0"/>
          </a:p>
        </p:txBody>
      </p:sp>
      <p:sp>
        <p:nvSpPr>
          <p:cNvPr id="7" name="Title 1"/>
          <p:cNvSpPr txBox="1">
            <a:spLocks/>
          </p:cNvSpPr>
          <p:nvPr/>
        </p:nvSpPr>
        <p:spPr>
          <a:xfrm>
            <a:off x="734551" y="1120818"/>
            <a:ext cx="7749152" cy="116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spc="-120" baseline="0">
                <a:solidFill>
                  <a:schemeClr val="accent1"/>
                </a:solidFill>
                <a:latin typeface="+mj-lt"/>
                <a:ea typeface="+mj-ea"/>
                <a:cs typeface="+mj-cs"/>
              </a:defRPr>
            </a:lvl1pPr>
          </a:lstStyle>
          <a:p>
            <a:pPr algn="ctr"/>
            <a:r>
              <a:rPr lang="en-US" sz="3200" b="1" smtClean="0">
                <a:solidFill>
                  <a:schemeClr val="tx1"/>
                </a:solidFill>
              </a:rPr>
              <a:t>How am I exploring or developing my interests or finding new ones?</a:t>
            </a:r>
            <a:endParaRPr lang="en-US" sz="3200" b="1" dirty="0">
              <a:solidFill>
                <a:schemeClr val="tx1"/>
              </a:solidFill>
            </a:endParaRPr>
          </a:p>
        </p:txBody>
      </p:sp>
      <p:sp>
        <p:nvSpPr>
          <p:cNvPr id="8" name="TextBox 7"/>
          <p:cNvSpPr txBox="1"/>
          <p:nvPr/>
        </p:nvSpPr>
        <p:spPr>
          <a:xfrm>
            <a:off x="244929" y="326571"/>
            <a:ext cx="8703128" cy="584775"/>
          </a:xfrm>
          <a:prstGeom prst="rect">
            <a:avLst/>
          </a:prstGeom>
          <a:noFill/>
        </p:spPr>
        <p:txBody>
          <a:bodyPr wrap="square" rtlCol="0">
            <a:spAutoFit/>
          </a:bodyPr>
          <a:lstStyle/>
          <a:p>
            <a:pPr algn="ctr"/>
            <a:r>
              <a:rPr lang="en-US" sz="3200" b="1" spc="600" dirty="0" smtClean="0"/>
              <a:t>ELIGIBILITY SPECIFIC</a:t>
            </a:r>
            <a:endParaRPr lang="en-US" sz="3200" b="1" spc="600" dirty="0"/>
          </a:p>
        </p:txBody>
      </p:sp>
    </p:spTree>
    <p:extLst>
      <p:ext uri="{BB962C8B-B14F-4D97-AF65-F5344CB8AC3E}">
        <p14:creationId xmlns:p14="http://schemas.microsoft.com/office/powerpoint/2010/main" val="126040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mph" presetSubtype="2" repeatCount="indefinite" fill="hold" nodeType="clickEffect">
                                  <p:stCondLst>
                                    <p:cond delay="0"/>
                                  </p:stCondLst>
                                  <p:endCondLst>
                                    <p:cond evt="onNext" delay="0">
                                      <p:tgtEl>
                                        <p:sldTgt/>
                                      </p:tgtEl>
                                    </p:cond>
                                  </p:endCondLst>
                                  <p:childTnLst>
                                    <p:animClr clrSpc="rgb" dir="cw">
                                      <p:cBhvr>
                                        <p:cTn id="22" dur="1000" fill="hold"/>
                                        <p:tgtEl>
                                          <p:spTgt spid="9"/>
                                        </p:tgtEl>
                                        <p:attrNameLst>
                                          <p:attrName>fillcolor</p:attrName>
                                        </p:attrNameLst>
                                      </p:cBhvr>
                                      <p:to>
                                        <a:schemeClr val="accent2"/>
                                      </p:to>
                                    </p:animClr>
                                    <p:set>
                                      <p:cBhvr>
                                        <p:cTn id="23" dur="1000" fill="hold"/>
                                        <p:tgtEl>
                                          <p:spTgt spid="9"/>
                                        </p:tgtEl>
                                        <p:attrNameLst>
                                          <p:attrName>fill.type</p:attrName>
                                        </p:attrNameLst>
                                      </p:cBhvr>
                                      <p:to>
                                        <p:strVal val="solid"/>
                                      </p:to>
                                    </p:set>
                                    <p:set>
                                      <p:cBhvr>
                                        <p:cTn id="24" dur="1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2" grpId="0" animBg="1"/>
      <p:bldP spid="1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5400" dirty="0" smtClean="0">
                <a:solidFill>
                  <a:schemeClr val="bg1"/>
                </a:solidFill>
              </a:rPr>
              <a:t>Your LifeCourse Portfolio</a:t>
            </a:r>
            <a:endParaRPr lang="en-US" sz="5400" dirty="0">
              <a:solidFill>
                <a:schemeClr val="bg1"/>
              </a:solidFill>
            </a:endParaRPr>
          </a:p>
        </p:txBody>
      </p:sp>
      <p:sp>
        <p:nvSpPr>
          <p:cNvPr id="8" name="Text Placeholder 7"/>
          <p:cNvSpPr>
            <a:spLocks noGrp="1"/>
          </p:cNvSpPr>
          <p:nvPr>
            <p:ph type="body" idx="1"/>
          </p:nvPr>
        </p:nvSpPr>
        <p:spPr/>
        <p:txBody>
          <a:bodyPr/>
          <a:lstStyle/>
          <a:p>
            <a:r>
              <a:rPr lang="en-US" b="1" dirty="0" smtClean="0">
                <a:solidFill>
                  <a:schemeClr val="bg1"/>
                </a:solidFill>
                <a:latin typeface="+mn-lt"/>
              </a:rPr>
              <a:t>Bringing it All Together</a:t>
            </a:r>
            <a:endParaRPr lang="en-US" b="1" dirty="0">
              <a:solidFill>
                <a:schemeClr val="bg1"/>
              </a:solidFill>
              <a:latin typeface="+mn-lt"/>
            </a:endParaRPr>
          </a:p>
        </p:txBody>
      </p:sp>
    </p:spTree>
    <p:extLst>
      <p:ext uri="{BB962C8B-B14F-4D97-AF65-F5344CB8AC3E}">
        <p14:creationId xmlns:p14="http://schemas.microsoft.com/office/powerpoint/2010/main" val="1857870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69490">
            <a:off x="3763534" y="1201821"/>
            <a:ext cx="4775875" cy="3090929"/>
          </a:xfrm>
          <a:prstGeom prst="rect">
            <a:avLst/>
          </a:prstGeom>
          <a:ln w="3175">
            <a:solidFill>
              <a:schemeClr val="tx1"/>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18041" y="2747285"/>
            <a:ext cx="5208459" cy="3370180"/>
          </a:xfrm>
          <a:prstGeom prst="rect">
            <a:avLst/>
          </a:prstGeom>
          <a:ln w="3175">
            <a:solidFill>
              <a:schemeClr val="tx1"/>
            </a:solidFill>
          </a:ln>
        </p:spPr>
      </p:pic>
      <p:sp>
        <p:nvSpPr>
          <p:cNvPr id="2" name="Title 1"/>
          <p:cNvSpPr>
            <a:spLocks noGrp="1"/>
          </p:cNvSpPr>
          <p:nvPr>
            <p:ph type="title"/>
          </p:nvPr>
        </p:nvSpPr>
        <p:spPr/>
        <p:txBody>
          <a:bodyPr/>
          <a:lstStyle/>
          <a:p>
            <a:r>
              <a:rPr lang="en-US" dirty="0" smtClean="0"/>
              <a:t>Last time we…</a:t>
            </a:r>
            <a:endParaRPr lang="en-US" dirty="0"/>
          </a:p>
        </p:txBody>
      </p:sp>
      <p:sp>
        <p:nvSpPr>
          <p:cNvPr id="3" name="Content Placeholder 2"/>
          <p:cNvSpPr>
            <a:spLocks noGrp="1"/>
          </p:cNvSpPr>
          <p:nvPr>
            <p:ph idx="1"/>
          </p:nvPr>
        </p:nvSpPr>
        <p:spPr>
          <a:xfrm>
            <a:off x="316966" y="1993395"/>
            <a:ext cx="2233051" cy="3766185"/>
          </a:xfrm>
        </p:spPr>
        <p:txBody>
          <a:bodyPr/>
          <a:lstStyle/>
          <a:p>
            <a:r>
              <a:rPr lang="en-US" dirty="0" smtClean="0"/>
              <a:t>LifeCourse Overview</a:t>
            </a:r>
          </a:p>
          <a:p>
            <a:r>
              <a:rPr lang="en-US" dirty="0" smtClean="0"/>
              <a:t>Started your LifeCourse Portfolio </a:t>
            </a:r>
            <a:endParaRPr lang="en-US" dirty="0"/>
          </a:p>
        </p:txBody>
      </p:sp>
    </p:spTree>
    <p:extLst>
      <p:ext uri="{BB962C8B-B14F-4D97-AF65-F5344CB8AC3E}">
        <p14:creationId xmlns:p14="http://schemas.microsoft.com/office/powerpoint/2010/main" val="4040915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84563" y="435132"/>
            <a:ext cx="2760437" cy="2280805"/>
          </a:xfrm>
        </p:spPr>
        <p:txBody>
          <a:bodyPr anchor="ctr" anchorCtr="0"/>
          <a:lstStyle/>
          <a:p>
            <a:pPr algn="ctr"/>
            <a:r>
              <a:rPr lang="en-US" dirty="0" smtClean="0"/>
              <a:t>David’s Integrated Supports Star</a:t>
            </a:r>
            <a:endParaRPr lang="en-US" dirty="0"/>
          </a:p>
        </p:txBody>
      </p:sp>
      <p:pic>
        <p:nvPicPr>
          <p:cNvPr id="16" name="Content Placeholder 10"/>
          <p:cNvPicPr>
            <a:picLocks noChangeAspect="1"/>
          </p:cNvPicPr>
          <p:nvPr/>
        </p:nvPicPr>
        <p:blipFill rotWithShape="1">
          <a:blip r:embed="rId3" cstate="print">
            <a:extLst>
              <a:ext uri="{28A0092B-C50C-407E-A947-70E740481C1C}">
                <a14:useLocalDpi xmlns:a14="http://schemas.microsoft.com/office/drawing/2010/main" val="0"/>
              </a:ext>
            </a:extLst>
          </a:blip>
          <a:srcRect l="1058" r="49347"/>
          <a:stretch/>
        </p:blipFill>
        <p:spPr>
          <a:xfrm>
            <a:off x="212974" y="92940"/>
            <a:ext cx="5115216" cy="6675120"/>
          </a:xfrm>
          <a:prstGeom prst="rect">
            <a:avLst/>
          </a:prstGeom>
          <a:ln>
            <a:solidFill>
              <a:schemeClr val="tx1"/>
            </a:solidFill>
          </a:ln>
        </p:spPr>
      </p:pic>
      <p:sp>
        <p:nvSpPr>
          <p:cNvPr id="17" name="TextBox 16"/>
          <p:cNvSpPr txBox="1"/>
          <p:nvPr/>
        </p:nvSpPr>
        <p:spPr>
          <a:xfrm>
            <a:off x="1588168" y="1185514"/>
            <a:ext cx="2358189" cy="1107996"/>
          </a:xfrm>
          <a:prstGeom prst="rect">
            <a:avLst/>
          </a:prstGeom>
          <a:noFill/>
        </p:spPr>
        <p:txBody>
          <a:bodyPr wrap="square" rtlCol="0">
            <a:spAutoFit/>
          </a:bodyPr>
          <a:lstStyle/>
          <a:p>
            <a:pPr marL="112713" marR="0" lvl="0" indent="-112713"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Tw Cen MT"/>
                <a:ea typeface="+mn-ea"/>
                <a:cs typeface="+mn-cs"/>
              </a:rPr>
              <a:t>Good</a:t>
            </a:r>
            <a:r>
              <a:rPr kumimoji="0" lang="en-US" sz="1100" b="0" i="0" u="none" strike="noStrike" kern="1200" cap="none" spc="0" normalizeH="0" noProof="0" dirty="0" smtClean="0">
                <a:ln>
                  <a:noFill/>
                </a:ln>
                <a:solidFill>
                  <a:prstClr val="black"/>
                </a:solidFill>
                <a:effectLst/>
                <a:uLnTx/>
                <a:uFillTx/>
                <a:latin typeface="Tw Cen MT"/>
                <a:ea typeface="+mn-ea"/>
                <a:cs typeface="+mn-cs"/>
              </a:rPr>
              <a:t> writer</a:t>
            </a:r>
          </a:p>
          <a:p>
            <a:pPr marL="112713" marR="0" lvl="0" indent="-112713"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noProof="0" dirty="0" smtClean="0">
                <a:solidFill>
                  <a:prstClr val="black"/>
                </a:solidFill>
                <a:latin typeface="Tw Cen MT"/>
              </a:rPr>
              <a:t>Mustang convertible </a:t>
            </a:r>
          </a:p>
          <a:p>
            <a:pPr marL="112713" marR="0" lvl="0" indent="-112713"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dirty="0" smtClean="0">
                <a:ln>
                  <a:noFill/>
                </a:ln>
                <a:solidFill>
                  <a:prstClr val="black"/>
                </a:solidFill>
                <a:effectLst/>
                <a:uLnTx/>
                <a:uFillTx/>
                <a:latin typeface="Tw Cen MT"/>
                <a:ea typeface="+mn-ea"/>
                <a:cs typeface="+mn-cs"/>
              </a:rPr>
              <a:t>Job</a:t>
            </a:r>
            <a:r>
              <a:rPr kumimoji="0" lang="en-US" sz="1100" b="0" i="0" u="none" strike="noStrike" kern="1200" cap="none" spc="0" normalizeH="0" dirty="0" smtClean="0">
                <a:ln>
                  <a:noFill/>
                </a:ln>
                <a:solidFill>
                  <a:prstClr val="black"/>
                </a:solidFill>
                <a:effectLst/>
                <a:uLnTx/>
                <a:uFillTx/>
                <a:latin typeface="Tw Cen MT"/>
                <a:ea typeface="+mn-ea"/>
                <a:cs typeface="+mn-cs"/>
              </a:rPr>
              <a:t> &gt; income</a:t>
            </a:r>
          </a:p>
          <a:p>
            <a:pPr marL="112713" marR="0" lvl="0" indent="-112713"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solidFill>
                  <a:prstClr val="black"/>
                </a:solidFill>
                <a:latin typeface="Tw Cen MT"/>
              </a:rPr>
              <a:t>Apartment </a:t>
            </a:r>
          </a:p>
          <a:p>
            <a:pPr marL="112713" marR="0" lvl="0" indent="-112713"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smtClean="0">
                <a:ln>
                  <a:noFill/>
                </a:ln>
                <a:solidFill>
                  <a:prstClr val="black"/>
                </a:solidFill>
                <a:effectLst/>
                <a:uLnTx/>
                <a:uFillTx/>
                <a:latin typeface="Tw Cen MT"/>
                <a:ea typeface="+mn-ea"/>
                <a:cs typeface="+mn-cs"/>
              </a:rPr>
              <a:t>Creative</a:t>
            </a:r>
            <a:r>
              <a:rPr kumimoji="0" lang="en-US" sz="1100" b="0" i="0" u="none" strike="noStrike" kern="1200" cap="none" spc="0" normalizeH="0" noProof="0" dirty="0" smtClean="0">
                <a:ln>
                  <a:noFill/>
                </a:ln>
                <a:solidFill>
                  <a:prstClr val="black"/>
                </a:solidFill>
                <a:effectLst/>
                <a:uLnTx/>
                <a:uFillTx/>
                <a:latin typeface="Tw Cen MT"/>
                <a:ea typeface="+mn-ea"/>
                <a:cs typeface="+mn-cs"/>
              </a:rPr>
              <a:t> </a:t>
            </a:r>
          </a:p>
          <a:p>
            <a:pPr marL="112713" marR="0" lvl="0" indent="-112713"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smtClean="0">
                <a:solidFill>
                  <a:prstClr val="black"/>
                </a:solidFill>
                <a:latin typeface="Tw Cen MT"/>
              </a:rPr>
              <a:t>Bicycle</a:t>
            </a:r>
            <a:endParaRPr kumimoji="0" lang="en-US" sz="1100" b="0" i="0" u="none" strike="noStrike" kern="1200" cap="none" spc="0" normalizeH="0" baseline="0" noProof="0" dirty="0">
              <a:ln>
                <a:noFill/>
              </a:ln>
              <a:solidFill>
                <a:prstClr val="black"/>
              </a:solidFill>
              <a:effectLst/>
              <a:uLnTx/>
              <a:uFillTx/>
              <a:latin typeface="Tw Cen MT"/>
              <a:ea typeface="+mn-ea"/>
              <a:cs typeface="+mn-cs"/>
            </a:endParaRPr>
          </a:p>
        </p:txBody>
      </p:sp>
    </p:spTree>
    <p:extLst>
      <p:ext uri="{BB962C8B-B14F-4D97-AF65-F5344CB8AC3E}">
        <p14:creationId xmlns:p14="http://schemas.microsoft.com/office/powerpoint/2010/main" val="31650082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nchor="ctr" anchorCtr="0">
            <a:normAutofit/>
          </a:bodyPr>
          <a:lstStyle/>
          <a:p>
            <a:pPr algn="ctr">
              <a:spcAft>
                <a:spcPts val="2400"/>
              </a:spcAft>
            </a:pPr>
            <a:r>
              <a:rPr lang="en-US" dirty="0" smtClean="0"/>
              <a:t>Your Integrated Supports Star</a:t>
            </a:r>
            <a:endParaRPr lang="en-US" sz="4400" dirty="0">
              <a:solidFill>
                <a:srgbClr val="7030A0"/>
              </a:solidFill>
              <a:latin typeface="Georgia"/>
              <a:ea typeface="+mn-ea"/>
              <a:cs typeface="Arial" charset="0"/>
            </a:endParaRPr>
          </a:p>
        </p:txBody>
      </p:sp>
      <p:sp>
        <p:nvSpPr>
          <p:cNvPr id="4" name="Content Placeholder 3"/>
          <p:cNvSpPr>
            <a:spLocks noGrp="1"/>
          </p:cNvSpPr>
          <p:nvPr>
            <p:ph idx="1"/>
          </p:nvPr>
        </p:nvSpPr>
        <p:spPr/>
        <p:txBody>
          <a:bodyPr/>
          <a:lstStyle/>
          <a:p>
            <a:r>
              <a:rPr lang="en-US" dirty="0" smtClean="0"/>
              <a:t>    </a:t>
            </a:r>
            <a:endParaRPr lang="en-US" dirty="0"/>
          </a:p>
        </p:txBody>
      </p:sp>
      <p:pic>
        <p:nvPicPr>
          <p:cNvPr id="8" name="Content Placeholder 10"/>
          <p:cNvPicPr>
            <a:picLocks noChangeAspect="1"/>
          </p:cNvPicPr>
          <p:nvPr/>
        </p:nvPicPr>
        <p:blipFill rotWithShape="1">
          <a:blip r:embed="rId3" cstate="print">
            <a:extLst>
              <a:ext uri="{28A0092B-C50C-407E-A947-70E740481C1C}">
                <a14:useLocalDpi xmlns:a14="http://schemas.microsoft.com/office/drawing/2010/main" val="0"/>
              </a:ext>
            </a:extLst>
          </a:blip>
          <a:srcRect l="1058" r="49347"/>
          <a:stretch/>
        </p:blipFill>
        <p:spPr>
          <a:xfrm>
            <a:off x="436588" y="324974"/>
            <a:ext cx="4841824" cy="6318354"/>
          </a:xfrm>
          <a:prstGeom prst="rect">
            <a:avLst/>
          </a:prstGeom>
          <a:ln>
            <a:solidFill>
              <a:schemeClr val="tx1"/>
            </a:solidFill>
          </a:ln>
        </p:spPr>
      </p:pic>
      <p:sp>
        <p:nvSpPr>
          <p:cNvPr id="2" name="Text Placeholder 1"/>
          <p:cNvSpPr>
            <a:spLocks noGrp="1"/>
          </p:cNvSpPr>
          <p:nvPr>
            <p:ph type="body" sz="half" idx="2"/>
          </p:nvPr>
        </p:nvSpPr>
        <p:spPr/>
        <p:txBody>
          <a:bodyPr/>
          <a:lstStyle/>
          <a:p>
            <a:pPr algn="ctr"/>
            <a:r>
              <a:rPr lang="en-US" dirty="0" smtClean="0"/>
              <a:t>Fill out your own </a:t>
            </a:r>
            <a:br>
              <a:rPr lang="en-US" dirty="0" smtClean="0"/>
            </a:br>
            <a:r>
              <a:rPr lang="en-US" dirty="0" smtClean="0"/>
              <a:t>personal strengths and assets </a:t>
            </a:r>
            <a:endParaRPr lang="en-US" dirty="0"/>
          </a:p>
        </p:txBody>
      </p:sp>
    </p:spTree>
    <p:extLst>
      <p:ext uri="{BB962C8B-B14F-4D97-AF65-F5344CB8AC3E}">
        <p14:creationId xmlns:p14="http://schemas.microsoft.com/office/powerpoint/2010/main" val="401018451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84563" y="435132"/>
            <a:ext cx="2760437" cy="2280805"/>
          </a:xfrm>
        </p:spPr>
        <p:txBody>
          <a:bodyPr anchor="ctr" anchorCtr="0"/>
          <a:lstStyle/>
          <a:p>
            <a:pPr algn="ctr"/>
            <a:r>
              <a:rPr lang="en-US" dirty="0" smtClean="0"/>
              <a:t>David’s Integrated Supports Star</a:t>
            </a:r>
            <a:endParaRPr lang="en-US" dirty="0"/>
          </a:p>
        </p:txBody>
      </p:sp>
      <p:grpSp>
        <p:nvGrpSpPr>
          <p:cNvPr id="3" name="Group 2"/>
          <p:cNvGrpSpPr/>
          <p:nvPr/>
        </p:nvGrpSpPr>
        <p:grpSpPr>
          <a:xfrm>
            <a:off x="212974" y="92940"/>
            <a:ext cx="5115216" cy="6675120"/>
            <a:chOff x="212974" y="92940"/>
            <a:chExt cx="5115216" cy="6675120"/>
          </a:xfrm>
        </p:grpSpPr>
        <p:pic>
          <p:nvPicPr>
            <p:cNvPr id="16" name="Content Placeholder 10"/>
            <p:cNvPicPr>
              <a:picLocks noChangeAspect="1"/>
            </p:cNvPicPr>
            <p:nvPr/>
          </p:nvPicPr>
          <p:blipFill rotWithShape="1">
            <a:blip r:embed="rId3" cstate="print">
              <a:extLst>
                <a:ext uri="{28A0092B-C50C-407E-A947-70E740481C1C}">
                  <a14:useLocalDpi xmlns:a14="http://schemas.microsoft.com/office/drawing/2010/main" val="0"/>
                </a:ext>
              </a:extLst>
            </a:blip>
            <a:srcRect l="1058" r="49347"/>
            <a:stretch/>
          </p:blipFill>
          <p:spPr>
            <a:xfrm>
              <a:off x="212974" y="92940"/>
              <a:ext cx="5115216" cy="6675120"/>
            </a:xfrm>
            <a:prstGeom prst="rect">
              <a:avLst/>
            </a:prstGeom>
            <a:ln>
              <a:solidFill>
                <a:schemeClr val="tx1"/>
              </a:solidFill>
            </a:ln>
          </p:spPr>
        </p:pic>
        <p:sp>
          <p:nvSpPr>
            <p:cNvPr id="11" name="TextBox 10"/>
            <p:cNvSpPr txBox="1"/>
            <p:nvPr/>
          </p:nvSpPr>
          <p:spPr>
            <a:xfrm>
              <a:off x="430701" y="1125356"/>
              <a:ext cx="1525975" cy="1600438"/>
            </a:xfrm>
            <a:prstGeom prst="rect">
              <a:avLst/>
            </a:prstGeom>
            <a:noFill/>
          </p:spPr>
          <p:txBody>
            <a:bodyPr wrap="square" rtlCol="0">
              <a:spAutoFit/>
            </a:bodyPr>
            <a:lstStyle/>
            <a:p>
              <a:pPr marL="112713" marR="0" lvl="0" indent="-1127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Tw Cen MT"/>
                </a:rPr>
                <a:t>Smartphone</a:t>
              </a:r>
            </a:p>
            <a:p>
              <a:pPr marL="112713" marR="0" lvl="0" indent="-1127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prstClr val="black"/>
                  </a:solidFill>
                  <a:latin typeface="Tw Cen MT"/>
                </a:rPr>
                <a:t>Computer</a:t>
              </a:r>
            </a:p>
            <a:p>
              <a:pPr marL="112713" marR="0" lvl="0" indent="-1127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Tw Cen MT"/>
                </a:rPr>
                <a:t>Fitbit</a:t>
              </a:r>
            </a:p>
            <a:p>
              <a:pPr marL="112713" marR="0" lvl="0" indent="-1127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prstClr val="black"/>
                  </a:solidFill>
                  <a:latin typeface="Tw Cen MT"/>
                </a:rPr>
                <a:t>Microwave</a:t>
              </a:r>
            </a:p>
            <a:p>
              <a:pPr marL="112713" marR="0" lvl="0" indent="-1127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Tw Cen MT"/>
                </a:rPr>
                <a:t>Kindle tablet</a:t>
              </a:r>
            </a:p>
            <a:p>
              <a:pPr marL="112713" marR="0" lvl="0" indent="-1127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Tw Cen MT"/>
                </a:rPr>
                <a:t>Glasses </a:t>
              </a:r>
            </a:p>
            <a:p>
              <a:pPr marL="112713" marR="0" lvl="0" indent="-112713"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Tw Cen MT"/>
              </a:endParaRPr>
            </a:p>
          </p:txBody>
        </p:sp>
      </p:grpSp>
    </p:spTree>
    <p:extLst>
      <p:ext uri="{BB962C8B-B14F-4D97-AF65-F5344CB8AC3E}">
        <p14:creationId xmlns:p14="http://schemas.microsoft.com/office/powerpoint/2010/main" val="31031734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nchor="ctr" anchorCtr="0">
            <a:normAutofit/>
          </a:bodyPr>
          <a:lstStyle/>
          <a:p>
            <a:pPr algn="ctr">
              <a:spcAft>
                <a:spcPts val="2400"/>
              </a:spcAft>
            </a:pPr>
            <a:r>
              <a:rPr lang="en-US" dirty="0" smtClean="0"/>
              <a:t>Your Integrated Supports Star</a:t>
            </a:r>
            <a:endParaRPr lang="en-US" sz="4400" dirty="0">
              <a:solidFill>
                <a:srgbClr val="7030A0"/>
              </a:solidFill>
              <a:latin typeface="Georgia"/>
              <a:ea typeface="+mn-ea"/>
              <a:cs typeface="Arial" charset="0"/>
            </a:endParaRPr>
          </a:p>
        </p:txBody>
      </p:sp>
      <p:sp>
        <p:nvSpPr>
          <p:cNvPr id="4" name="Content Placeholder 3"/>
          <p:cNvSpPr>
            <a:spLocks noGrp="1"/>
          </p:cNvSpPr>
          <p:nvPr>
            <p:ph idx="1"/>
          </p:nvPr>
        </p:nvSpPr>
        <p:spPr/>
        <p:txBody>
          <a:bodyPr/>
          <a:lstStyle/>
          <a:p>
            <a:r>
              <a:rPr lang="en-US" dirty="0" smtClean="0"/>
              <a:t>    </a:t>
            </a:r>
            <a:endParaRPr lang="en-US" dirty="0"/>
          </a:p>
        </p:txBody>
      </p:sp>
      <p:sp>
        <p:nvSpPr>
          <p:cNvPr id="5" name="Text Placeholder 4"/>
          <p:cNvSpPr>
            <a:spLocks noGrp="1"/>
          </p:cNvSpPr>
          <p:nvPr>
            <p:ph type="body" sz="half" idx="2"/>
          </p:nvPr>
        </p:nvSpPr>
        <p:spPr/>
        <p:txBody>
          <a:bodyPr>
            <a:normAutofit/>
          </a:bodyPr>
          <a:lstStyle/>
          <a:p>
            <a:pPr algn="ctr"/>
            <a:r>
              <a:rPr lang="en-US" dirty="0"/>
              <a:t>Fill out your own </a:t>
            </a:r>
            <a:br>
              <a:rPr lang="en-US" dirty="0"/>
            </a:br>
            <a:r>
              <a:rPr lang="en-US" dirty="0" smtClean="0"/>
              <a:t>technology part of the star</a:t>
            </a:r>
            <a:endParaRPr lang="en-US" dirty="0"/>
          </a:p>
        </p:txBody>
      </p:sp>
      <p:pic>
        <p:nvPicPr>
          <p:cNvPr id="8" name="Content Placeholder 10"/>
          <p:cNvPicPr>
            <a:picLocks noChangeAspect="1"/>
          </p:cNvPicPr>
          <p:nvPr/>
        </p:nvPicPr>
        <p:blipFill rotWithShape="1">
          <a:blip r:embed="rId3" cstate="print">
            <a:extLst>
              <a:ext uri="{28A0092B-C50C-407E-A947-70E740481C1C}">
                <a14:useLocalDpi xmlns:a14="http://schemas.microsoft.com/office/drawing/2010/main" val="0"/>
              </a:ext>
            </a:extLst>
          </a:blip>
          <a:srcRect l="1058" r="49347"/>
          <a:stretch/>
        </p:blipFill>
        <p:spPr>
          <a:xfrm>
            <a:off x="436588" y="324974"/>
            <a:ext cx="4841824" cy="6318354"/>
          </a:xfrm>
          <a:prstGeom prst="rect">
            <a:avLst/>
          </a:prstGeom>
          <a:ln>
            <a:solidFill>
              <a:schemeClr val="tx1"/>
            </a:solidFill>
          </a:ln>
        </p:spPr>
      </p:pic>
    </p:spTree>
    <p:extLst>
      <p:ext uri="{BB962C8B-B14F-4D97-AF65-F5344CB8AC3E}">
        <p14:creationId xmlns:p14="http://schemas.microsoft.com/office/powerpoint/2010/main" val="611108270"/>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84563" y="435132"/>
            <a:ext cx="2760437" cy="2280805"/>
          </a:xfrm>
        </p:spPr>
        <p:txBody>
          <a:bodyPr anchor="ctr" anchorCtr="0"/>
          <a:lstStyle/>
          <a:p>
            <a:r>
              <a:rPr lang="en-US" dirty="0" smtClean="0"/>
              <a:t>David’s Integrated Supports Star</a:t>
            </a:r>
            <a:endParaRPr lang="en-US" dirty="0"/>
          </a:p>
        </p:txBody>
      </p:sp>
      <p:grpSp>
        <p:nvGrpSpPr>
          <p:cNvPr id="3" name="Group 2"/>
          <p:cNvGrpSpPr/>
          <p:nvPr/>
        </p:nvGrpSpPr>
        <p:grpSpPr>
          <a:xfrm>
            <a:off x="212974" y="92940"/>
            <a:ext cx="5115216" cy="6675120"/>
            <a:chOff x="212974" y="92940"/>
            <a:chExt cx="5115216" cy="6675120"/>
          </a:xfrm>
        </p:grpSpPr>
        <p:pic>
          <p:nvPicPr>
            <p:cNvPr id="16" name="Content Placeholder 10"/>
            <p:cNvPicPr>
              <a:picLocks noChangeAspect="1"/>
            </p:cNvPicPr>
            <p:nvPr/>
          </p:nvPicPr>
          <p:blipFill rotWithShape="1">
            <a:blip r:embed="rId3" cstate="print">
              <a:extLst>
                <a:ext uri="{28A0092B-C50C-407E-A947-70E740481C1C}">
                  <a14:useLocalDpi xmlns:a14="http://schemas.microsoft.com/office/drawing/2010/main" val="0"/>
                </a:ext>
              </a:extLst>
            </a:blip>
            <a:srcRect l="1058" r="49347"/>
            <a:stretch/>
          </p:blipFill>
          <p:spPr>
            <a:xfrm>
              <a:off x="212974" y="92940"/>
              <a:ext cx="5115216" cy="6675120"/>
            </a:xfrm>
            <a:prstGeom prst="rect">
              <a:avLst/>
            </a:prstGeom>
            <a:ln>
              <a:solidFill>
                <a:schemeClr val="tx1"/>
              </a:solidFill>
            </a:ln>
          </p:spPr>
        </p:pic>
        <p:sp>
          <p:nvSpPr>
            <p:cNvPr id="13" name="TextBox 12"/>
            <p:cNvSpPr txBox="1"/>
            <p:nvPr/>
          </p:nvSpPr>
          <p:spPr>
            <a:xfrm>
              <a:off x="3213957" y="1368813"/>
              <a:ext cx="1815243" cy="1600438"/>
            </a:xfrm>
            <a:prstGeom prst="rect">
              <a:avLst/>
            </a:prstGeom>
            <a:noFill/>
          </p:spPr>
          <p:txBody>
            <a:bodyPr wrap="square" rtlCol="0">
              <a:spAutoFit/>
            </a:bodyPr>
            <a:lstStyle/>
            <a:p>
              <a:pPr marL="742950" marR="0" lvl="1" indent="-285750" algn="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noProof="0" dirty="0" smtClean="0">
                  <a:solidFill>
                    <a:prstClr val="black"/>
                  </a:solidFill>
                  <a:latin typeface="Tw Cen MT"/>
                </a:rPr>
                <a:t>Michael</a:t>
              </a:r>
            </a:p>
            <a:p>
              <a:pPr marL="742950" marR="0" lvl="1" indent="-285750" algn="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prstClr val="black"/>
                  </a:solidFill>
                  <a:effectLst/>
                  <a:uLnTx/>
                  <a:uFillTx/>
                  <a:latin typeface="Tw Cen MT"/>
                  <a:ea typeface="+mn-ea"/>
                  <a:cs typeface="+mn-cs"/>
                </a:rPr>
                <a:t>Nathan</a:t>
              </a:r>
            </a:p>
            <a:p>
              <a:pPr marL="742950" marR="0" lvl="1" indent="-285750" algn="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prstClr val="black"/>
                  </a:solidFill>
                  <a:latin typeface="Tw Cen MT"/>
                </a:rPr>
                <a:t>Mom and dad</a:t>
              </a:r>
            </a:p>
            <a:p>
              <a:pPr marL="742950" marR="0" lvl="1" indent="-285750" algn="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dirty="0" smtClean="0">
                  <a:ln>
                    <a:noFill/>
                  </a:ln>
                  <a:solidFill>
                    <a:prstClr val="black"/>
                  </a:solidFill>
                  <a:effectLst/>
                  <a:uLnTx/>
                  <a:uFillTx/>
                  <a:latin typeface="Tw Cen MT"/>
                  <a:ea typeface="+mn-ea"/>
                  <a:cs typeface="+mn-cs"/>
                </a:rPr>
                <a:t>Coworkers</a:t>
              </a:r>
            </a:p>
            <a:p>
              <a:pPr marL="742950" marR="0" lvl="1" indent="-285750" algn="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dirty="0" smtClean="0">
                <a:ln>
                  <a:noFill/>
                </a:ln>
                <a:solidFill>
                  <a:prstClr val="black"/>
                </a:solidFill>
                <a:effectLst/>
                <a:uLnTx/>
                <a:uFillTx/>
                <a:latin typeface="Tw Cen MT"/>
                <a:ea typeface="+mn-ea"/>
                <a:cs typeface="+mn-cs"/>
              </a:endParaRPr>
            </a:p>
            <a:p>
              <a:pPr marL="742950" marR="0" lvl="1" indent="-285750" algn="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smtClean="0">
                <a:ln>
                  <a:noFill/>
                </a:ln>
                <a:solidFill>
                  <a:prstClr val="black"/>
                </a:solidFill>
                <a:effectLst/>
                <a:uLnTx/>
                <a:uFillTx/>
                <a:latin typeface="Tw Cen MT"/>
                <a:ea typeface="+mn-ea"/>
                <a:cs typeface="+mn-cs"/>
              </a:endParaRPr>
            </a:p>
          </p:txBody>
        </p:sp>
      </p:grpSp>
    </p:spTree>
    <p:extLst>
      <p:ext uri="{BB962C8B-B14F-4D97-AF65-F5344CB8AC3E}">
        <p14:creationId xmlns:p14="http://schemas.microsoft.com/office/powerpoint/2010/main" val="32235905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nchor="ctr" anchorCtr="0">
            <a:normAutofit/>
          </a:bodyPr>
          <a:lstStyle/>
          <a:p>
            <a:pPr algn="ctr">
              <a:spcAft>
                <a:spcPts val="2400"/>
              </a:spcAft>
            </a:pPr>
            <a:r>
              <a:rPr lang="en-US" dirty="0" smtClean="0"/>
              <a:t>Your Integrated Supports Star</a:t>
            </a:r>
            <a:endParaRPr lang="en-US" sz="4400" dirty="0">
              <a:solidFill>
                <a:srgbClr val="7030A0"/>
              </a:solidFill>
              <a:latin typeface="Georgia"/>
              <a:ea typeface="+mn-ea"/>
              <a:cs typeface="Arial" charset="0"/>
            </a:endParaRPr>
          </a:p>
        </p:txBody>
      </p:sp>
      <p:sp>
        <p:nvSpPr>
          <p:cNvPr id="4" name="Content Placeholder 3"/>
          <p:cNvSpPr>
            <a:spLocks noGrp="1"/>
          </p:cNvSpPr>
          <p:nvPr>
            <p:ph idx="1"/>
          </p:nvPr>
        </p:nvSpPr>
        <p:spPr/>
        <p:txBody>
          <a:bodyPr/>
          <a:lstStyle/>
          <a:p>
            <a:r>
              <a:rPr lang="en-US" dirty="0" smtClean="0"/>
              <a:t>    </a:t>
            </a:r>
            <a:endParaRPr lang="en-US" dirty="0"/>
          </a:p>
        </p:txBody>
      </p:sp>
      <p:sp>
        <p:nvSpPr>
          <p:cNvPr id="5" name="Text Placeholder 4"/>
          <p:cNvSpPr>
            <a:spLocks noGrp="1"/>
          </p:cNvSpPr>
          <p:nvPr>
            <p:ph type="body" sz="half" idx="2"/>
          </p:nvPr>
        </p:nvSpPr>
        <p:spPr/>
        <p:txBody>
          <a:bodyPr>
            <a:normAutofit/>
          </a:bodyPr>
          <a:lstStyle/>
          <a:p>
            <a:pPr algn="ctr"/>
            <a:r>
              <a:rPr lang="en-US" dirty="0" smtClean="0">
                <a:solidFill>
                  <a:schemeClr val="bg1"/>
                </a:solidFill>
              </a:rPr>
              <a:t>Now fill in your relationships in the purple part of the star! </a:t>
            </a:r>
            <a:endParaRPr lang="en-US" sz="3500" dirty="0">
              <a:solidFill>
                <a:schemeClr val="bg1"/>
              </a:solidFill>
              <a:latin typeface="+mj-lt"/>
            </a:endParaRPr>
          </a:p>
        </p:txBody>
      </p:sp>
      <p:pic>
        <p:nvPicPr>
          <p:cNvPr id="8" name="Content Placeholder 10"/>
          <p:cNvPicPr>
            <a:picLocks noChangeAspect="1"/>
          </p:cNvPicPr>
          <p:nvPr/>
        </p:nvPicPr>
        <p:blipFill rotWithShape="1">
          <a:blip r:embed="rId3" cstate="print">
            <a:extLst>
              <a:ext uri="{28A0092B-C50C-407E-A947-70E740481C1C}">
                <a14:useLocalDpi xmlns:a14="http://schemas.microsoft.com/office/drawing/2010/main" val="0"/>
              </a:ext>
            </a:extLst>
          </a:blip>
          <a:srcRect l="1058" r="49347"/>
          <a:stretch/>
        </p:blipFill>
        <p:spPr>
          <a:xfrm>
            <a:off x="436588" y="324974"/>
            <a:ext cx="4841824" cy="6318354"/>
          </a:xfrm>
          <a:prstGeom prst="rect">
            <a:avLst/>
          </a:prstGeom>
          <a:ln>
            <a:solidFill>
              <a:schemeClr val="tx1"/>
            </a:solidFill>
          </a:ln>
        </p:spPr>
      </p:pic>
    </p:spTree>
    <p:extLst>
      <p:ext uri="{BB962C8B-B14F-4D97-AF65-F5344CB8AC3E}">
        <p14:creationId xmlns:p14="http://schemas.microsoft.com/office/powerpoint/2010/main" val="1899973142"/>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84563" y="435132"/>
            <a:ext cx="2760437" cy="2280805"/>
          </a:xfrm>
        </p:spPr>
        <p:txBody>
          <a:bodyPr anchor="ctr" anchorCtr="0"/>
          <a:lstStyle/>
          <a:p>
            <a:pPr algn="ctr"/>
            <a:r>
              <a:rPr lang="en-US" dirty="0" smtClean="0"/>
              <a:t>David’s Integrated Supports Star</a:t>
            </a:r>
            <a:endParaRPr lang="en-US" dirty="0"/>
          </a:p>
        </p:txBody>
      </p:sp>
      <p:grpSp>
        <p:nvGrpSpPr>
          <p:cNvPr id="3" name="Group 2"/>
          <p:cNvGrpSpPr/>
          <p:nvPr/>
        </p:nvGrpSpPr>
        <p:grpSpPr>
          <a:xfrm>
            <a:off x="212974" y="92940"/>
            <a:ext cx="5494504" cy="6675120"/>
            <a:chOff x="212974" y="92940"/>
            <a:chExt cx="5494504" cy="6675120"/>
          </a:xfrm>
        </p:grpSpPr>
        <p:pic>
          <p:nvPicPr>
            <p:cNvPr id="16" name="Content Placeholder 10"/>
            <p:cNvPicPr>
              <a:picLocks noChangeAspect="1"/>
            </p:cNvPicPr>
            <p:nvPr/>
          </p:nvPicPr>
          <p:blipFill rotWithShape="1">
            <a:blip r:embed="rId3" cstate="print">
              <a:extLst>
                <a:ext uri="{28A0092B-C50C-407E-A947-70E740481C1C}">
                  <a14:useLocalDpi xmlns:a14="http://schemas.microsoft.com/office/drawing/2010/main" val="0"/>
                </a:ext>
              </a:extLst>
            </a:blip>
            <a:srcRect l="1058" r="49347"/>
            <a:stretch/>
          </p:blipFill>
          <p:spPr>
            <a:xfrm>
              <a:off x="212974" y="92940"/>
              <a:ext cx="5115216" cy="6675120"/>
            </a:xfrm>
            <a:prstGeom prst="rect">
              <a:avLst/>
            </a:prstGeom>
            <a:ln>
              <a:solidFill>
                <a:schemeClr val="tx1"/>
              </a:solidFill>
            </a:ln>
          </p:spPr>
        </p:pic>
        <p:grpSp>
          <p:nvGrpSpPr>
            <p:cNvPr id="2" name="Group 1"/>
            <p:cNvGrpSpPr/>
            <p:nvPr/>
          </p:nvGrpSpPr>
          <p:grpSpPr>
            <a:xfrm>
              <a:off x="530702" y="4488361"/>
              <a:ext cx="5176776" cy="1719546"/>
              <a:chOff x="530702" y="4488361"/>
              <a:chExt cx="5176776" cy="1719546"/>
            </a:xfrm>
          </p:grpSpPr>
          <p:sp>
            <p:nvSpPr>
              <p:cNvPr id="14" name="TextBox 13"/>
              <p:cNvSpPr txBox="1"/>
              <p:nvPr/>
            </p:nvSpPr>
            <p:spPr>
              <a:xfrm>
                <a:off x="530702" y="4488361"/>
                <a:ext cx="2056087" cy="1384995"/>
              </a:xfrm>
              <a:prstGeom prst="rect">
                <a:avLst/>
              </a:prstGeom>
              <a:noFill/>
            </p:spPr>
            <p:txBody>
              <a:bodyPr wrap="square" rtlCol="0">
                <a:spAutoFit/>
              </a:bodyPr>
              <a:lstStyle/>
              <a:p>
                <a:pPr marL="120650" marR="0" lvl="0" indent="-1206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Tw Cen MT"/>
                    <a:ea typeface="+mn-ea"/>
                    <a:cs typeface="+mn-cs"/>
                  </a:rPr>
                  <a:t>Library Center</a:t>
                </a:r>
              </a:p>
              <a:p>
                <a:pPr marL="120650" marR="0" lvl="0" indent="-1206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smtClean="0">
                    <a:solidFill>
                      <a:prstClr val="black"/>
                    </a:solidFill>
                    <a:latin typeface="Tw Cen MT"/>
                  </a:rPr>
                  <a:t>Price Chopper</a:t>
                </a:r>
              </a:p>
              <a:p>
                <a:pPr marL="120650" marR="0" lvl="0" indent="-1206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Tw Cen MT"/>
                    <a:ea typeface="+mn-ea"/>
                    <a:cs typeface="+mn-cs"/>
                  </a:rPr>
                  <a:t>Bank</a:t>
                </a:r>
                <a:r>
                  <a:rPr kumimoji="0" lang="en-US" sz="1400" b="0" i="0" u="none" strike="noStrike" kern="1200" cap="none" spc="0" normalizeH="0" noProof="0" dirty="0" smtClean="0">
                    <a:ln>
                      <a:noFill/>
                    </a:ln>
                    <a:solidFill>
                      <a:prstClr val="black"/>
                    </a:solidFill>
                    <a:effectLst/>
                    <a:uLnTx/>
                    <a:uFillTx/>
                    <a:latin typeface="Tw Cen MT"/>
                    <a:ea typeface="+mn-ea"/>
                    <a:cs typeface="+mn-cs"/>
                  </a:rPr>
                  <a:t> of America</a:t>
                </a:r>
                <a:endParaRPr kumimoji="0" lang="en-US" sz="1400" b="0" i="0" u="none" strike="noStrike" kern="1200" cap="none" spc="0" normalizeH="0" baseline="0" noProof="0" dirty="0">
                  <a:ln>
                    <a:noFill/>
                  </a:ln>
                  <a:solidFill>
                    <a:prstClr val="black"/>
                  </a:solidFill>
                  <a:effectLst/>
                  <a:uLnTx/>
                  <a:uFillTx/>
                  <a:latin typeface="Tw Cen MT"/>
                  <a:ea typeface="+mn-ea"/>
                  <a:cs typeface="+mn-cs"/>
                </a:endParaRPr>
              </a:p>
              <a:p>
                <a:pPr marL="120650" marR="0" lvl="0" indent="-1206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Tw Cen MT"/>
                    <a:ea typeface="+mn-ea"/>
                    <a:cs typeface="+mn-cs"/>
                  </a:rPr>
                  <a:t>Wendy’s  </a:t>
                </a:r>
              </a:p>
              <a:p>
                <a:pPr marL="120650" marR="0" lvl="0" indent="-1206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prstClr val="black"/>
                  </a:solidFill>
                  <a:latin typeface="Tw Cen MT"/>
                </a:endParaRPr>
              </a:p>
              <a:p>
                <a:pPr marL="120650" marR="0" lvl="0" indent="-1206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Tw Cen MT"/>
                  <a:ea typeface="+mn-ea"/>
                  <a:cs typeface="+mn-cs"/>
                </a:endParaRPr>
              </a:p>
            </p:txBody>
          </p:sp>
          <p:sp>
            <p:nvSpPr>
              <p:cNvPr id="15" name="TextBox 14"/>
              <p:cNvSpPr txBox="1"/>
              <p:nvPr/>
            </p:nvSpPr>
            <p:spPr>
              <a:xfrm>
                <a:off x="3213957" y="5253800"/>
                <a:ext cx="2493521" cy="954107"/>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smtClean="0">
                    <a:ln>
                      <a:noFill/>
                    </a:ln>
                    <a:solidFill>
                      <a:prstClr val="black"/>
                    </a:solidFill>
                    <a:effectLst/>
                    <a:uLnTx/>
                    <a:uFillTx/>
                    <a:latin typeface="Tw Cen MT"/>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 </a:t>
                </a:r>
                <a:endParaRPr kumimoji="0" lang="en-US" sz="1400" b="0" i="0" u="none" strike="noStrike" kern="1200" cap="none" spc="0" normalizeH="0" baseline="0" noProof="0" dirty="0" smtClean="0">
                  <a:ln>
                    <a:noFill/>
                  </a:ln>
                  <a:solidFill>
                    <a:prstClr val="black"/>
                  </a:solidFill>
                  <a:effectLst/>
                  <a:uLnTx/>
                  <a:uFillTx/>
                  <a:latin typeface="Tw Cen M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 </a:t>
                </a:r>
                <a:endParaRPr kumimoji="0" lang="en-US" sz="1400" b="0" i="0" u="none" strike="noStrike" kern="1200" cap="none" spc="0" normalizeH="0" baseline="0" noProof="0" dirty="0" smtClean="0">
                  <a:ln>
                    <a:noFill/>
                  </a:ln>
                  <a:solidFill>
                    <a:prstClr val="black"/>
                  </a:solidFill>
                  <a:effectLst/>
                  <a:uLnTx/>
                  <a:uFillTx/>
                  <a:latin typeface="Tw Cen MT"/>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Tw Cen MT"/>
                  <a:ea typeface="+mn-ea"/>
                  <a:cs typeface="+mn-cs"/>
                </a:endParaRPr>
              </a:p>
            </p:txBody>
          </p:sp>
        </p:grpSp>
      </p:grpSp>
    </p:spTree>
    <p:extLst>
      <p:ext uri="{BB962C8B-B14F-4D97-AF65-F5344CB8AC3E}">
        <p14:creationId xmlns:p14="http://schemas.microsoft.com/office/powerpoint/2010/main" val="108205474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nchor="ctr" anchorCtr="0">
            <a:normAutofit/>
          </a:bodyPr>
          <a:lstStyle/>
          <a:p>
            <a:pPr algn="ctr">
              <a:spcAft>
                <a:spcPts val="2400"/>
              </a:spcAft>
            </a:pPr>
            <a:r>
              <a:rPr lang="en-US" dirty="0" smtClean="0"/>
              <a:t>Your Integrated Supports Star</a:t>
            </a:r>
            <a:endParaRPr lang="en-US" sz="4400" dirty="0">
              <a:solidFill>
                <a:srgbClr val="7030A0"/>
              </a:solidFill>
              <a:latin typeface="Georgia"/>
              <a:ea typeface="+mn-ea"/>
              <a:cs typeface="Arial" charset="0"/>
            </a:endParaRPr>
          </a:p>
        </p:txBody>
      </p:sp>
      <p:sp>
        <p:nvSpPr>
          <p:cNvPr id="4" name="Content Placeholder 3"/>
          <p:cNvSpPr>
            <a:spLocks noGrp="1"/>
          </p:cNvSpPr>
          <p:nvPr>
            <p:ph idx="1"/>
          </p:nvPr>
        </p:nvSpPr>
        <p:spPr/>
        <p:txBody>
          <a:bodyPr/>
          <a:lstStyle/>
          <a:p>
            <a:r>
              <a:rPr lang="en-US" dirty="0" smtClean="0"/>
              <a:t>    </a:t>
            </a:r>
            <a:endParaRPr lang="en-US" dirty="0"/>
          </a:p>
        </p:txBody>
      </p:sp>
      <p:sp>
        <p:nvSpPr>
          <p:cNvPr id="5" name="Text Placeholder 4"/>
          <p:cNvSpPr>
            <a:spLocks noGrp="1"/>
          </p:cNvSpPr>
          <p:nvPr>
            <p:ph type="body" sz="half" idx="2"/>
          </p:nvPr>
        </p:nvSpPr>
        <p:spPr/>
        <p:txBody>
          <a:bodyPr>
            <a:normAutofit/>
          </a:bodyPr>
          <a:lstStyle/>
          <a:p>
            <a:pPr algn="ctr"/>
            <a:r>
              <a:rPr lang="en-US" dirty="0"/>
              <a:t>Now fill in your relationships in the </a:t>
            </a:r>
            <a:r>
              <a:rPr lang="en-US" dirty="0" smtClean="0"/>
              <a:t>blue </a:t>
            </a:r>
            <a:r>
              <a:rPr lang="en-US" dirty="0"/>
              <a:t>part of the star! </a:t>
            </a:r>
            <a:endParaRPr lang="en-US" sz="3500" dirty="0"/>
          </a:p>
        </p:txBody>
      </p:sp>
      <p:pic>
        <p:nvPicPr>
          <p:cNvPr id="8" name="Content Placeholder 10"/>
          <p:cNvPicPr>
            <a:picLocks noChangeAspect="1"/>
          </p:cNvPicPr>
          <p:nvPr/>
        </p:nvPicPr>
        <p:blipFill rotWithShape="1">
          <a:blip r:embed="rId3" cstate="print">
            <a:extLst>
              <a:ext uri="{28A0092B-C50C-407E-A947-70E740481C1C}">
                <a14:useLocalDpi xmlns:a14="http://schemas.microsoft.com/office/drawing/2010/main" val="0"/>
              </a:ext>
            </a:extLst>
          </a:blip>
          <a:srcRect l="1058" r="49347"/>
          <a:stretch/>
        </p:blipFill>
        <p:spPr>
          <a:xfrm>
            <a:off x="436588" y="324974"/>
            <a:ext cx="4841824" cy="6318354"/>
          </a:xfrm>
          <a:prstGeom prst="rect">
            <a:avLst/>
          </a:prstGeom>
          <a:ln>
            <a:solidFill>
              <a:schemeClr val="tx1"/>
            </a:solidFill>
          </a:ln>
        </p:spPr>
      </p:pic>
    </p:spTree>
    <p:extLst>
      <p:ext uri="{BB962C8B-B14F-4D97-AF65-F5344CB8AC3E}">
        <p14:creationId xmlns:p14="http://schemas.microsoft.com/office/powerpoint/2010/main" val="3143009316"/>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84563" y="435132"/>
            <a:ext cx="2760437" cy="2280805"/>
          </a:xfrm>
        </p:spPr>
        <p:txBody>
          <a:bodyPr anchor="ctr" anchorCtr="0"/>
          <a:lstStyle/>
          <a:p>
            <a:pPr algn="ctr"/>
            <a:r>
              <a:rPr lang="en-US" dirty="0" smtClean="0"/>
              <a:t>David’s Integrated Supports Star</a:t>
            </a:r>
            <a:endParaRPr lang="en-US" dirty="0"/>
          </a:p>
        </p:txBody>
      </p:sp>
      <p:grpSp>
        <p:nvGrpSpPr>
          <p:cNvPr id="3" name="Group 2"/>
          <p:cNvGrpSpPr/>
          <p:nvPr/>
        </p:nvGrpSpPr>
        <p:grpSpPr>
          <a:xfrm>
            <a:off x="212974" y="92940"/>
            <a:ext cx="5115216" cy="6675120"/>
            <a:chOff x="212974" y="92940"/>
            <a:chExt cx="5115216" cy="6675120"/>
          </a:xfrm>
        </p:grpSpPr>
        <p:pic>
          <p:nvPicPr>
            <p:cNvPr id="16" name="Content Placeholder 10"/>
            <p:cNvPicPr>
              <a:picLocks noChangeAspect="1"/>
            </p:cNvPicPr>
            <p:nvPr/>
          </p:nvPicPr>
          <p:blipFill rotWithShape="1">
            <a:blip r:embed="rId3" cstate="print">
              <a:extLst>
                <a:ext uri="{28A0092B-C50C-407E-A947-70E740481C1C}">
                  <a14:useLocalDpi xmlns:a14="http://schemas.microsoft.com/office/drawing/2010/main" val="0"/>
                </a:ext>
              </a:extLst>
            </a:blip>
            <a:srcRect l="1058" r="49347"/>
            <a:stretch/>
          </p:blipFill>
          <p:spPr>
            <a:xfrm>
              <a:off x="212974" y="92940"/>
              <a:ext cx="5115216" cy="6675120"/>
            </a:xfrm>
            <a:prstGeom prst="rect">
              <a:avLst/>
            </a:prstGeom>
            <a:ln>
              <a:solidFill>
                <a:schemeClr val="tx1"/>
              </a:solidFill>
            </a:ln>
          </p:spPr>
        </p:pic>
        <p:sp>
          <p:nvSpPr>
            <p:cNvPr id="15" name="TextBox 14"/>
            <p:cNvSpPr txBox="1"/>
            <p:nvPr/>
          </p:nvSpPr>
          <p:spPr>
            <a:xfrm>
              <a:off x="2834669" y="4916916"/>
              <a:ext cx="2206563" cy="307777"/>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err="1" smtClean="0">
                  <a:solidFill>
                    <a:prstClr val="black"/>
                  </a:solidFill>
                  <a:latin typeface="Tw Cen MT"/>
                </a:rPr>
                <a:t>Voc</a:t>
              </a:r>
              <a:r>
                <a:rPr lang="en-US" sz="1400" dirty="0" smtClean="0">
                  <a:solidFill>
                    <a:prstClr val="black"/>
                  </a:solidFill>
                  <a:latin typeface="Tw Cen MT"/>
                </a:rPr>
                <a:t> Rehab </a:t>
              </a:r>
              <a:r>
                <a:rPr kumimoji="0" lang="en-US" sz="1400" b="0" i="0" u="none" strike="noStrike" kern="1200" cap="none" spc="0" normalizeH="0" baseline="0" noProof="0" dirty="0" smtClean="0">
                  <a:ln>
                    <a:noFill/>
                  </a:ln>
                  <a:solidFill>
                    <a:prstClr val="black"/>
                  </a:solidFill>
                  <a:effectLst/>
                  <a:uLnTx/>
                  <a:uFillTx/>
                  <a:latin typeface="Tw Cen MT"/>
                  <a:ea typeface="+mn-ea"/>
                  <a:cs typeface="+mn-cs"/>
                </a:rPr>
                <a:t>  </a:t>
              </a:r>
            </a:p>
          </p:txBody>
        </p:sp>
      </p:grpSp>
    </p:spTree>
    <p:extLst>
      <p:ext uri="{BB962C8B-B14F-4D97-AF65-F5344CB8AC3E}">
        <p14:creationId xmlns:p14="http://schemas.microsoft.com/office/powerpoint/2010/main" val="6814761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p:txBody>
          <a:bodyPr anchor="ctr" anchorCtr="0">
            <a:normAutofit/>
          </a:bodyPr>
          <a:lstStyle/>
          <a:p>
            <a:pPr algn="ctr">
              <a:spcAft>
                <a:spcPts val="2400"/>
              </a:spcAft>
            </a:pPr>
            <a:r>
              <a:rPr lang="en-US" dirty="0" smtClean="0"/>
              <a:t>Your Integrated Supports Star</a:t>
            </a:r>
            <a:endParaRPr lang="en-US" sz="4400" dirty="0">
              <a:solidFill>
                <a:srgbClr val="7030A0"/>
              </a:solidFill>
              <a:latin typeface="Georgia"/>
              <a:ea typeface="+mn-ea"/>
              <a:cs typeface="Arial" charset="0"/>
            </a:endParaRPr>
          </a:p>
        </p:txBody>
      </p:sp>
      <p:sp>
        <p:nvSpPr>
          <p:cNvPr id="4" name="Content Placeholder 3"/>
          <p:cNvSpPr>
            <a:spLocks noGrp="1"/>
          </p:cNvSpPr>
          <p:nvPr>
            <p:ph idx="1"/>
          </p:nvPr>
        </p:nvSpPr>
        <p:spPr/>
        <p:txBody>
          <a:bodyPr/>
          <a:lstStyle/>
          <a:p>
            <a:r>
              <a:rPr lang="en-US" dirty="0" smtClean="0"/>
              <a:t>    </a:t>
            </a:r>
            <a:endParaRPr lang="en-US" dirty="0"/>
          </a:p>
        </p:txBody>
      </p:sp>
      <p:sp>
        <p:nvSpPr>
          <p:cNvPr id="5" name="Text Placeholder 4"/>
          <p:cNvSpPr>
            <a:spLocks noGrp="1"/>
          </p:cNvSpPr>
          <p:nvPr>
            <p:ph type="body" sz="half" idx="2"/>
          </p:nvPr>
        </p:nvSpPr>
        <p:spPr/>
        <p:txBody>
          <a:bodyPr>
            <a:normAutofit/>
          </a:bodyPr>
          <a:lstStyle/>
          <a:p>
            <a:pPr algn="ctr"/>
            <a:r>
              <a:rPr lang="en-US" dirty="0"/>
              <a:t>Now fill </a:t>
            </a:r>
            <a:r>
              <a:rPr lang="en-US" dirty="0" smtClean="0"/>
              <a:t>in what you’re eligible for in the green part </a:t>
            </a:r>
            <a:r>
              <a:rPr lang="en-US" dirty="0"/>
              <a:t>of the star! </a:t>
            </a:r>
            <a:endParaRPr lang="en-US" sz="3500" dirty="0"/>
          </a:p>
          <a:p>
            <a:pPr algn="ctr"/>
            <a:r>
              <a:rPr lang="en-US" dirty="0" smtClean="0">
                <a:solidFill>
                  <a:schemeClr val="bg1"/>
                </a:solidFill>
              </a:rPr>
              <a:t>Need help? Use the Integrated Options LifeCourse tool!   </a:t>
            </a:r>
            <a:endParaRPr lang="en-US" sz="3500" dirty="0">
              <a:solidFill>
                <a:schemeClr val="bg1"/>
              </a:solidFill>
              <a:latin typeface="+mj-lt"/>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6053" y="3810356"/>
            <a:ext cx="2660490" cy="1723786"/>
          </a:xfrm>
          <a:prstGeom prst="rect">
            <a:avLst/>
          </a:prstGeom>
          <a:solidFill>
            <a:schemeClr val="bg1"/>
          </a:solidFill>
          <a:ln>
            <a:solidFill>
              <a:schemeClr val="tx1"/>
            </a:solidFill>
          </a:ln>
        </p:spPr>
      </p:pic>
      <p:pic>
        <p:nvPicPr>
          <p:cNvPr id="8" name="Content Placeholder 10"/>
          <p:cNvPicPr>
            <a:picLocks noChangeAspect="1"/>
          </p:cNvPicPr>
          <p:nvPr/>
        </p:nvPicPr>
        <p:blipFill rotWithShape="1">
          <a:blip r:embed="rId4" cstate="print">
            <a:extLst>
              <a:ext uri="{28A0092B-C50C-407E-A947-70E740481C1C}">
                <a14:useLocalDpi xmlns:a14="http://schemas.microsoft.com/office/drawing/2010/main" val="0"/>
              </a:ext>
            </a:extLst>
          </a:blip>
          <a:srcRect l="1058" r="49347"/>
          <a:stretch/>
        </p:blipFill>
        <p:spPr>
          <a:xfrm>
            <a:off x="436588" y="324974"/>
            <a:ext cx="4841824" cy="6318354"/>
          </a:xfrm>
          <a:prstGeom prst="rect">
            <a:avLst/>
          </a:prstGeom>
          <a:ln>
            <a:solidFill>
              <a:schemeClr val="tx1"/>
            </a:solidFill>
          </a:ln>
        </p:spPr>
      </p:pic>
    </p:spTree>
    <p:extLst>
      <p:ext uri="{BB962C8B-B14F-4D97-AF65-F5344CB8AC3E}">
        <p14:creationId xmlns:p14="http://schemas.microsoft.com/office/powerpoint/2010/main" val="2375399661"/>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mp:transition xmlns:mp="http://schemas.microsoft.com/office/mac/powerpoint/2008/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966" y="234065"/>
            <a:ext cx="8079581" cy="1361653"/>
          </a:xfrm>
        </p:spPr>
        <p:txBody>
          <a:bodyPr/>
          <a:lstStyle/>
          <a:p>
            <a:r>
              <a:rPr lang="en-US" dirty="0" smtClean="0"/>
              <a:t>Goals for this Session</a:t>
            </a:r>
            <a:endParaRPr lang="en-US" dirty="0"/>
          </a:p>
        </p:txBody>
      </p:sp>
      <p:sp>
        <p:nvSpPr>
          <p:cNvPr id="3" name="Content Placeholder 2"/>
          <p:cNvSpPr>
            <a:spLocks noGrp="1"/>
          </p:cNvSpPr>
          <p:nvPr>
            <p:ph idx="1"/>
          </p:nvPr>
        </p:nvSpPr>
        <p:spPr>
          <a:xfrm>
            <a:off x="316966" y="1993395"/>
            <a:ext cx="8612550" cy="4028714"/>
          </a:xfrm>
        </p:spPr>
        <p:txBody>
          <a:bodyPr>
            <a:normAutofit/>
          </a:bodyPr>
          <a:lstStyle/>
          <a:p>
            <a:pPr lvl="0"/>
            <a:r>
              <a:rPr lang="en-US" dirty="0" smtClean="0"/>
              <a:t>Learn all about the Integrated Supports Star. </a:t>
            </a:r>
          </a:p>
          <a:p>
            <a:pPr lvl="0"/>
            <a:r>
              <a:rPr lang="en-US" dirty="0" smtClean="0"/>
              <a:t>Map your </a:t>
            </a:r>
            <a:r>
              <a:rPr lang="en-US" dirty="0"/>
              <a:t>current </a:t>
            </a:r>
            <a:r>
              <a:rPr lang="en-US" dirty="0" smtClean="0"/>
              <a:t>(and needed) </a:t>
            </a:r>
            <a:r>
              <a:rPr lang="en-US" dirty="0"/>
              <a:t>supports </a:t>
            </a:r>
            <a:r>
              <a:rPr lang="en-US" dirty="0" smtClean="0"/>
              <a:t>using </a:t>
            </a:r>
            <a:r>
              <a:rPr lang="en-US" dirty="0"/>
              <a:t>the </a:t>
            </a:r>
            <a:r>
              <a:rPr lang="en-US" dirty="0" smtClean="0"/>
              <a:t>Integrated Supports Star</a:t>
            </a:r>
            <a:r>
              <a:rPr lang="en-US" dirty="0"/>
              <a:t>.</a:t>
            </a:r>
          </a:p>
          <a:p>
            <a:pPr lvl="0"/>
            <a:r>
              <a:rPr lang="en-US" dirty="0" smtClean="0"/>
              <a:t>Practice using </a:t>
            </a:r>
            <a:r>
              <a:rPr lang="en-US" dirty="0"/>
              <a:t>the LifeCourse portfolio </a:t>
            </a:r>
            <a:r>
              <a:rPr lang="en-US" dirty="0" smtClean="0"/>
              <a:t>to advocate for your good life. </a:t>
            </a:r>
            <a:endParaRPr lang="en-US" dirty="0"/>
          </a:p>
        </p:txBody>
      </p:sp>
    </p:spTree>
    <p:extLst>
      <p:ext uri="{BB962C8B-B14F-4D97-AF65-F5344CB8AC3E}">
        <p14:creationId xmlns:p14="http://schemas.microsoft.com/office/powerpoint/2010/main" val="24214108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Using your LifeCourse Portfolio </a:t>
            </a:r>
            <a:endParaRPr lang="en-US" dirty="0"/>
          </a:p>
        </p:txBody>
      </p:sp>
      <p:sp>
        <p:nvSpPr>
          <p:cNvPr id="6" name="Text Placeholder 5"/>
          <p:cNvSpPr>
            <a:spLocks noGrp="1"/>
          </p:cNvSpPr>
          <p:nvPr>
            <p:ph type="body" idx="1"/>
          </p:nvPr>
        </p:nvSpPr>
        <p:spPr/>
        <p:txBody>
          <a:bodyPr/>
          <a:lstStyle/>
          <a:p>
            <a:r>
              <a:rPr lang="en-US" dirty="0" smtClean="0"/>
              <a:t>to Get to your Good Life</a:t>
            </a:r>
            <a:endParaRPr lang="en-US" dirty="0"/>
          </a:p>
        </p:txBody>
      </p:sp>
    </p:spTree>
    <p:extLst>
      <p:ext uri="{BB962C8B-B14F-4D97-AF65-F5344CB8AC3E}">
        <p14:creationId xmlns:p14="http://schemas.microsoft.com/office/powerpoint/2010/main" val="7931042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to use your Integrated Star</a:t>
            </a:r>
            <a:endParaRPr lang="en-US" dirty="0"/>
          </a:p>
        </p:txBody>
      </p:sp>
      <p:sp>
        <p:nvSpPr>
          <p:cNvPr id="5" name="Content Placeholder 4"/>
          <p:cNvSpPr>
            <a:spLocks noGrp="1"/>
          </p:cNvSpPr>
          <p:nvPr>
            <p:ph idx="1"/>
          </p:nvPr>
        </p:nvSpPr>
        <p:spPr/>
        <p:txBody>
          <a:bodyPr/>
          <a:lstStyle/>
          <a:p>
            <a:r>
              <a:rPr lang="en-US" dirty="0" smtClean="0"/>
              <a:t>Use the star to think through an everyday problem (</a:t>
            </a:r>
            <a:r>
              <a:rPr lang="en-US" dirty="0" err="1" smtClean="0"/>
              <a:t>ie</a:t>
            </a:r>
            <a:r>
              <a:rPr lang="en-US" dirty="0" smtClean="0"/>
              <a:t>: dinner)</a:t>
            </a:r>
          </a:p>
          <a:p>
            <a:r>
              <a:rPr lang="en-US" dirty="0" smtClean="0"/>
              <a:t>Use the star to help you think who could help you accomplish a goal (short term or long term)</a:t>
            </a:r>
          </a:p>
          <a:p>
            <a:r>
              <a:rPr lang="en-US" dirty="0" smtClean="0"/>
              <a:t>Use the star to help you see where you might need to build supports</a:t>
            </a:r>
          </a:p>
          <a:p>
            <a:r>
              <a:rPr lang="en-US" dirty="0" smtClean="0"/>
              <a:t>Use the star at your planning meeting to decide who could help you with your goals/outcomes</a:t>
            </a:r>
            <a:endParaRPr lang="en-US" dirty="0"/>
          </a:p>
        </p:txBody>
      </p:sp>
    </p:spTree>
    <p:extLst>
      <p:ext uri="{BB962C8B-B14F-4D97-AF65-F5344CB8AC3E}">
        <p14:creationId xmlns:p14="http://schemas.microsoft.com/office/powerpoint/2010/main" val="15946420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Wrapup</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5002678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Reflection</a:t>
            </a:r>
            <a:endParaRPr lang="en-US" dirty="0"/>
          </a:p>
        </p:txBody>
      </p:sp>
      <p:sp>
        <p:nvSpPr>
          <p:cNvPr id="3" name="Content Placeholder 2"/>
          <p:cNvSpPr>
            <a:spLocks noGrp="1"/>
          </p:cNvSpPr>
          <p:nvPr>
            <p:ph idx="1"/>
          </p:nvPr>
        </p:nvSpPr>
        <p:spPr/>
        <p:txBody>
          <a:bodyPr/>
          <a:lstStyle/>
          <a:p>
            <a:r>
              <a:rPr lang="en-US" dirty="0" smtClean="0"/>
              <a:t>What have we learned?</a:t>
            </a:r>
          </a:p>
          <a:p>
            <a:endParaRPr lang="en-US" dirty="0" smtClean="0"/>
          </a:p>
          <a:p>
            <a:r>
              <a:rPr lang="en-US" dirty="0" smtClean="0"/>
              <a:t>What are your next steps?</a:t>
            </a:r>
          </a:p>
          <a:p>
            <a:endParaRPr lang="en-US" dirty="0"/>
          </a:p>
          <a:p>
            <a:r>
              <a:rPr lang="en-US" dirty="0" smtClean="0"/>
              <a:t>What was your favorite part? </a:t>
            </a:r>
            <a:endParaRPr lang="en-US" dirty="0"/>
          </a:p>
        </p:txBody>
      </p:sp>
    </p:spTree>
    <p:extLst>
      <p:ext uri="{BB962C8B-B14F-4D97-AF65-F5344CB8AC3E}">
        <p14:creationId xmlns:p14="http://schemas.microsoft.com/office/powerpoint/2010/main" val="220618329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LifeCourse Drawing</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8848684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6600" dirty="0" smtClean="0"/>
              <a:t>Rachel Hiles</a:t>
            </a:r>
            <a:br>
              <a:rPr lang="en-US" sz="6600" dirty="0" smtClean="0"/>
            </a:br>
            <a:r>
              <a:rPr lang="en-US" dirty="0" smtClean="0">
                <a:hlinkClick r:id="rId3"/>
              </a:rPr>
              <a:t>hilesr@umkc.edu</a:t>
            </a:r>
            <a:r>
              <a:rPr lang="en-US" dirty="0" smtClean="0"/>
              <a:t> </a:t>
            </a:r>
            <a:endParaRPr lang="en-US" sz="6600" dirty="0"/>
          </a:p>
        </p:txBody>
      </p:sp>
      <p:sp>
        <p:nvSpPr>
          <p:cNvPr id="7" name="Text Placeholder 6"/>
          <p:cNvSpPr>
            <a:spLocks noGrp="1"/>
          </p:cNvSpPr>
          <p:nvPr>
            <p:ph type="body" idx="1"/>
          </p:nvPr>
        </p:nvSpPr>
        <p:spPr/>
        <p:txBody>
          <a:bodyPr/>
          <a:lstStyle/>
          <a:p>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8612" y="4446548"/>
            <a:ext cx="1219370" cy="121937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8680" y="4446548"/>
            <a:ext cx="1219370" cy="121937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4592" y="4458169"/>
            <a:ext cx="1219370" cy="121937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10572" y="4446548"/>
            <a:ext cx="1219370" cy="121937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2632" y="4446548"/>
            <a:ext cx="1219370" cy="1219370"/>
          </a:xfrm>
          <a:prstGeom prst="rect">
            <a:avLst/>
          </a:prstGeom>
        </p:spPr>
      </p:pic>
    </p:spTree>
    <p:extLst>
      <p:ext uri="{BB962C8B-B14F-4D97-AF65-F5344CB8AC3E}">
        <p14:creationId xmlns:p14="http://schemas.microsoft.com/office/powerpoint/2010/main" val="18634361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6600" dirty="0" smtClean="0"/>
              <a:t>David Forbes</a:t>
            </a:r>
            <a:br>
              <a:rPr lang="en-US" sz="6600" dirty="0" smtClean="0"/>
            </a:br>
            <a:r>
              <a:rPr lang="en-US" sz="5400" dirty="0" smtClean="0">
                <a:hlinkClick r:id="rId3"/>
              </a:rPr>
              <a:t>david.forbes@dmh.mo.gov</a:t>
            </a:r>
            <a:r>
              <a:rPr lang="en-US" sz="5400" dirty="0" smtClean="0"/>
              <a:t> </a:t>
            </a:r>
            <a:endParaRPr lang="en-US" sz="6600" dirty="0"/>
          </a:p>
        </p:txBody>
      </p:sp>
      <p:sp>
        <p:nvSpPr>
          <p:cNvPr id="7" name="Text Placeholder 6"/>
          <p:cNvSpPr>
            <a:spLocks noGrp="1"/>
          </p:cNvSpPr>
          <p:nvPr>
            <p:ph type="body" idx="1"/>
          </p:nvPr>
        </p:nvSpPr>
        <p:spPr/>
        <p:txBody>
          <a:bodyPr/>
          <a:lstStyle/>
          <a:p>
            <a:endParaRPr lang="en-US"/>
          </a:p>
        </p:txBody>
      </p:sp>
    </p:spTree>
    <p:extLst>
      <p:ext uri="{BB962C8B-B14F-4D97-AF65-F5344CB8AC3E}">
        <p14:creationId xmlns:p14="http://schemas.microsoft.com/office/powerpoint/2010/main" val="67666920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If you need help along the way….</a:t>
            </a:r>
            <a:endParaRPr lang="en-US" sz="4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6413" y="2092955"/>
            <a:ext cx="8066087" cy="3132017"/>
          </a:xfrm>
        </p:spPr>
      </p:pic>
      <p:sp>
        <p:nvSpPr>
          <p:cNvPr id="5" name="TextBox 4"/>
          <p:cNvSpPr txBox="1"/>
          <p:nvPr/>
        </p:nvSpPr>
        <p:spPr>
          <a:xfrm>
            <a:off x="841829" y="5587826"/>
            <a:ext cx="7730671" cy="584775"/>
          </a:xfrm>
          <a:prstGeom prst="rect">
            <a:avLst/>
          </a:prstGeom>
          <a:noFill/>
        </p:spPr>
        <p:txBody>
          <a:bodyPr wrap="square" rtlCol="0">
            <a:spAutoFit/>
          </a:bodyPr>
          <a:lstStyle/>
          <a:p>
            <a:pPr algn="ctr"/>
            <a:r>
              <a:rPr lang="en-US" sz="3200" b="1" dirty="0" smtClean="0"/>
              <a:t>(800) 444-00821 | mofamilytofamily.org</a:t>
            </a:r>
            <a:endParaRPr lang="en-US" sz="3200" b="1" dirty="0"/>
          </a:p>
        </p:txBody>
      </p:sp>
    </p:spTree>
    <p:extLst>
      <p:ext uri="{BB962C8B-B14F-4D97-AF65-F5344CB8AC3E}">
        <p14:creationId xmlns:p14="http://schemas.microsoft.com/office/powerpoint/2010/main" val="15068216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spc="0" dirty="0" smtClean="0"/>
              <a:t>Visit us online at lifecoursetools.com</a:t>
            </a:r>
            <a:endParaRPr lang="en-US" sz="3200" spc="0" dirty="0"/>
          </a:p>
        </p:txBody>
      </p:sp>
      <p:pic>
        <p:nvPicPr>
          <p:cNvPr id="9" name="Picture Placeholder 8"/>
          <p:cNvPicPr>
            <a:picLocks noGrp="1" noChangeAspect="1"/>
          </p:cNvPicPr>
          <p:nvPr>
            <p:ph type="pic" idx="1"/>
          </p:nvPr>
        </p:nvPicPr>
        <p:blipFill>
          <a:blip r:embed="rId3">
            <a:extLst>
              <a:ext uri="{28A0092B-C50C-407E-A947-70E740481C1C}">
                <a14:useLocalDpi xmlns:a14="http://schemas.microsoft.com/office/drawing/2010/main" val="0"/>
              </a:ext>
            </a:extLst>
          </a:blip>
          <a:srcRect t="15" b="15"/>
          <a:stretch>
            <a:fillRect/>
          </a:stretch>
        </p:blipFill>
        <p:spPr/>
      </p:pic>
    </p:spTree>
    <p:extLst>
      <p:ext uri="{BB962C8B-B14F-4D97-AF65-F5344CB8AC3E}">
        <p14:creationId xmlns:p14="http://schemas.microsoft.com/office/powerpoint/2010/main" val="2384582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2628" y="2152871"/>
            <a:ext cx="8085582" cy="3355848"/>
          </a:xfrm>
        </p:spPr>
        <p:txBody>
          <a:bodyPr>
            <a:normAutofit/>
          </a:bodyPr>
          <a:lstStyle/>
          <a:p>
            <a:r>
              <a:rPr lang="en-US" sz="6000" dirty="0" smtClean="0">
                <a:solidFill>
                  <a:schemeClr val="bg1"/>
                </a:solidFill>
              </a:rPr>
              <a:t>Charting the  LifeCourse Framework</a:t>
            </a:r>
            <a:endParaRPr lang="en-US" sz="6000" dirty="0">
              <a:solidFill>
                <a:schemeClr val="bg1"/>
              </a:solidFill>
            </a:endParaRPr>
          </a:p>
        </p:txBody>
      </p:sp>
      <p:sp>
        <p:nvSpPr>
          <p:cNvPr id="8" name="Text Placeholder 7"/>
          <p:cNvSpPr>
            <a:spLocks noGrp="1"/>
          </p:cNvSpPr>
          <p:nvPr>
            <p:ph type="body" idx="1"/>
          </p:nvPr>
        </p:nvSpPr>
        <p:spPr>
          <a:xfrm>
            <a:off x="500634" y="5572727"/>
            <a:ext cx="6919722" cy="1070601"/>
          </a:xfrm>
        </p:spPr>
        <p:txBody>
          <a:bodyPr/>
          <a:lstStyle/>
          <a:p>
            <a:r>
              <a:rPr lang="en-US" dirty="0" smtClean="0">
                <a:solidFill>
                  <a:schemeClr val="bg1"/>
                </a:solidFill>
                <a:latin typeface="Gill Sans MT" panose="020B0502020104020203" pitchFamily="34" charset="0"/>
              </a:rPr>
              <a:t>Quick Recap - Building Blocks </a:t>
            </a:r>
          </a:p>
        </p:txBody>
      </p:sp>
      <p:pic>
        <p:nvPicPr>
          <p:cNvPr id="2" name="Picture 1"/>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52628" y="314036"/>
            <a:ext cx="3200400" cy="3200400"/>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023900" y="5728928"/>
            <a:ext cx="914400" cy="914400"/>
          </a:xfrm>
          <a:prstGeom prst="rect">
            <a:avLst/>
          </a:prstGeom>
        </p:spPr>
      </p:pic>
    </p:spTree>
    <p:extLst>
      <p:ext uri="{BB962C8B-B14F-4D97-AF65-F5344CB8AC3E}">
        <p14:creationId xmlns:p14="http://schemas.microsoft.com/office/powerpoint/2010/main" val="4009956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234065"/>
            <a:ext cx="8079581" cy="1357391"/>
          </a:xfrm>
        </p:spPr>
        <p:txBody>
          <a:bodyPr>
            <a:normAutofit/>
          </a:bodyPr>
          <a:lstStyle/>
          <a:p>
            <a:r>
              <a:rPr lang="en-US" sz="4400" dirty="0"/>
              <a:t>Focus on “ALL”</a:t>
            </a:r>
          </a:p>
        </p:txBody>
      </p:sp>
      <p:grpSp>
        <p:nvGrpSpPr>
          <p:cNvPr id="3" name="Group 2"/>
          <p:cNvGrpSpPr/>
          <p:nvPr/>
        </p:nvGrpSpPr>
        <p:grpSpPr>
          <a:xfrm>
            <a:off x="507206" y="1744966"/>
            <a:ext cx="3800389" cy="2256899"/>
            <a:chOff x="685800" y="457200"/>
            <a:chExt cx="2057400" cy="1101114"/>
          </a:xfrm>
          <a:solidFill>
            <a:schemeClr val="accent1"/>
          </a:solidFill>
        </p:grpSpPr>
        <p:sp>
          <p:nvSpPr>
            <p:cNvPr id="5" name="Right Triangle 4"/>
            <p:cNvSpPr/>
            <p:nvPr/>
          </p:nvSpPr>
          <p:spPr>
            <a:xfrm flipV="1">
              <a:off x="685800" y="457200"/>
              <a:ext cx="2057400" cy="1101114"/>
            </a:xfrm>
            <a:prstGeom prst="rtTriangl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6" name="TextBox 5"/>
            <p:cNvSpPr txBox="1"/>
            <p:nvPr/>
          </p:nvSpPr>
          <p:spPr>
            <a:xfrm>
              <a:off x="813008" y="582725"/>
              <a:ext cx="1524000" cy="28590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leo"/>
                  <a:ea typeface="+mn-ea"/>
                  <a:cs typeface="+mn-cs"/>
                </a:rPr>
                <a:t>100%</a:t>
              </a:r>
            </a:p>
          </p:txBody>
        </p:sp>
      </p:grpSp>
      <p:sp>
        <p:nvSpPr>
          <p:cNvPr id="13" name="Rectangle 12"/>
          <p:cNvSpPr/>
          <p:nvPr/>
        </p:nvSpPr>
        <p:spPr>
          <a:xfrm>
            <a:off x="507206" y="4339407"/>
            <a:ext cx="3800389" cy="120032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All </a:t>
            </a:r>
            <a:r>
              <a:rPr kumimoji="0" lang="en-US" sz="2400" b="0" i="0" u="none" strike="noStrike" kern="1200" cap="none" spc="0" normalizeH="0" baseline="0" noProof="0" dirty="0" smtClean="0">
                <a:ln>
                  <a:noFill/>
                </a:ln>
                <a:solidFill>
                  <a:prstClr val="black"/>
                </a:solidFill>
                <a:effectLst/>
                <a:uLnTx/>
                <a:uFillTx/>
                <a:latin typeface="Tw Cen MT"/>
                <a:ea typeface="+mn-ea"/>
                <a:cs typeface="+mn-cs"/>
              </a:rPr>
              <a:t>4,900,000</a:t>
            </a:r>
            <a:br>
              <a:rPr kumimoji="0" lang="en-US" sz="2400" b="0" i="0" u="none" strike="noStrike" kern="1200" cap="none" spc="0" normalizeH="0" baseline="0" noProof="0" dirty="0" smtClean="0">
                <a:ln>
                  <a:noFill/>
                </a:ln>
                <a:solidFill>
                  <a:prstClr val="black"/>
                </a:solidFill>
                <a:effectLst/>
                <a:uLnTx/>
                <a:uFillTx/>
                <a:latin typeface="Tw Cen MT"/>
                <a:ea typeface="+mn-ea"/>
                <a:cs typeface="+mn-cs"/>
              </a:rPr>
            </a:br>
            <a:r>
              <a:rPr kumimoji="0" lang="en-US" sz="2400" b="0" i="0" u="none" strike="noStrike" kern="1200" cap="none" spc="0" normalizeH="0" baseline="0" noProof="0" dirty="0" smtClean="0">
                <a:ln>
                  <a:noFill/>
                </a:ln>
                <a:solidFill>
                  <a:prstClr val="black"/>
                </a:solidFill>
                <a:effectLst/>
                <a:uLnTx/>
                <a:uFillTx/>
                <a:latin typeface="Tw Cen MT"/>
                <a:ea typeface="+mn-ea"/>
                <a:cs typeface="+mn-cs"/>
              </a:rPr>
              <a:t>people </a:t>
            </a:r>
            <a:r>
              <a:rPr kumimoji="0" lang="en-US" sz="2400" b="0" i="0" u="none" strike="noStrike" kern="1200" cap="none" spc="0" normalizeH="0" baseline="0" noProof="0" dirty="0">
                <a:ln>
                  <a:noFill/>
                </a:ln>
                <a:solidFill>
                  <a:prstClr val="black"/>
                </a:solidFill>
                <a:effectLst/>
                <a:uLnTx/>
                <a:uFillTx/>
                <a:latin typeface="Tw Cen MT"/>
                <a:ea typeface="+mn-ea"/>
                <a:cs typeface="+mn-cs"/>
              </a:rPr>
              <a:t>with developmental disabilities </a:t>
            </a:r>
          </a:p>
        </p:txBody>
      </p:sp>
      <p:sp>
        <p:nvSpPr>
          <p:cNvPr id="14" name="TextBox 13"/>
          <p:cNvSpPr txBox="1"/>
          <p:nvPr/>
        </p:nvSpPr>
        <p:spPr>
          <a:xfrm>
            <a:off x="507206" y="5590903"/>
            <a:ext cx="8065294"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prstClr val="black"/>
                </a:solidFill>
                <a:effectLst/>
                <a:uLnTx/>
                <a:uFillTx/>
                <a:latin typeface="Tw Cen MT"/>
                <a:ea typeface="+mn-ea"/>
                <a:cs typeface="+mn-cs"/>
              </a:rPr>
              <a:t>** Based </a:t>
            </a:r>
            <a:r>
              <a:rPr kumimoji="0" lang="en-US" sz="1600" b="0" i="1" u="none" strike="noStrike" kern="1200" cap="none" spc="0" normalizeH="0" baseline="0" noProof="0" dirty="0">
                <a:ln>
                  <a:noFill/>
                </a:ln>
                <a:solidFill>
                  <a:prstClr val="black"/>
                </a:solidFill>
                <a:effectLst/>
                <a:uLnTx/>
                <a:uFillTx/>
                <a:latin typeface="Tw Cen MT"/>
                <a:ea typeface="+mn-ea"/>
                <a:cs typeface="+mn-cs"/>
              </a:rPr>
              <a:t>on national definition of developmental disability with a prevalence rate of 1.49%</a:t>
            </a:r>
          </a:p>
        </p:txBody>
      </p:sp>
      <p:grpSp>
        <p:nvGrpSpPr>
          <p:cNvPr id="20" name="Group 19"/>
          <p:cNvGrpSpPr/>
          <p:nvPr/>
        </p:nvGrpSpPr>
        <p:grpSpPr>
          <a:xfrm>
            <a:off x="4768596" y="1687877"/>
            <a:ext cx="3803904" cy="3482527"/>
            <a:chOff x="2784086" y="2821652"/>
            <a:chExt cx="6135195" cy="3482527"/>
          </a:xfrm>
        </p:grpSpPr>
        <p:sp>
          <p:nvSpPr>
            <p:cNvPr id="7" name="Right Triangle 6"/>
            <p:cNvSpPr/>
            <p:nvPr/>
          </p:nvSpPr>
          <p:spPr>
            <a:xfrm rot="10800000" flipH="1">
              <a:off x="2784086" y="2856578"/>
              <a:ext cx="6017330" cy="2932634"/>
            </a:xfrm>
            <a:prstGeom prst="rtTriangle">
              <a:avLst/>
            </a:prstGeom>
            <a:solidFill>
              <a:schemeClr val="accent1"/>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cxnSp>
          <p:nvCxnSpPr>
            <p:cNvPr id="8" name="Straight Connector 7"/>
            <p:cNvCxnSpPr/>
            <p:nvPr/>
          </p:nvCxnSpPr>
          <p:spPr>
            <a:xfrm>
              <a:off x="6007672" y="2821652"/>
              <a:ext cx="22283" cy="247356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004752" y="3128496"/>
              <a:ext cx="2788994"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w Cen MT"/>
                  <a:ea typeface="+mn-ea"/>
                  <a:cs typeface="+mn-cs"/>
                </a:rPr>
                <a:t>75%</a:t>
              </a:r>
            </a:p>
          </p:txBody>
        </p:sp>
        <p:sp>
          <p:nvSpPr>
            <p:cNvPr id="11" name="Right Arrow 10"/>
            <p:cNvSpPr/>
            <p:nvPr/>
          </p:nvSpPr>
          <p:spPr>
            <a:xfrm rot="16200000">
              <a:off x="7065249" y="3741436"/>
              <a:ext cx="669316" cy="94819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2" name="TextBox 11"/>
            <p:cNvSpPr txBox="1"/>
            <p:nvPr/>
          </p:nvSpPr>
          <p:spPr>
            <a:xfrm>
              <a:off x="6029955" y="4734519"/>
              <a:ext cx="2889326"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w Cen MT"/>
                  <a:ea typeface="+mn-ea"/>
                  <a:cs typeface="+mn-cs"/>
                </a:rPr>
                <a:t>National % Receiving State DD Services</a:t>
              </a:r>
            </a:p>
          </p:txBody>
        </p:sp>
        <p:sp>
          <p:nvSpPr>
            <p:cNvPr id="19" name="Right Triangle 18"/>
            <p:cNvSpPr/>
            <p:nvPr/>
          </p:nvSpPr>
          <p:spPr>
            <a:xfrm flipV="1">
              <a:off x="6044852" y="2865814"/>
              <a:ext cx="2733981" cy="1358957"/>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9" name="TextBox 8"/>
            <p:cNvSpPr txBox="1"/>
            <p:nvPr/>
          </p:nvSpPr>
          <p:spPr>
            <a:xfrm>
              <a:off x="6150566" y="2915169"/>
              <a:ext cx="1467892"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w Cen MT"/>
                  <a:ea typeface="+mn-ea"/>
                  <a:cs typeface="+mn-cs"/>
                </a:rPr>
                <a:t>25%</a:t>
              </a:r>
            </a:p>
          </p:txBody>
        </p:sp>
      </p:grpSp>
      <p:grpSp>
        <p:nvGrpSpPr>
          <p:cNvPr id="18" name="Group 17"/>
          <p:cNvGrpSpPr/>
          <p:nvPr/>
        </p:nvGrpSpPr>
        <p:grpSpPr>
          <a:xfrm>
            <a:off x="4699033" y="1725544"/>
            <a:ext cx="3819846" cy="3585534"/>
            <a:chOff x="4699033" y="1931739"/>
            <a:chExt cx="3819846" cy="3585534"/>
          </a:xfrm>
        </p:grpSpPr>
        <p:grpSp>
          <p:nvGrpSpPr>
            <p:cNvPr id="17" name="Group 16"/>
            <p:cNvGrpSpPr/>
            <p:nvPr/>
          </p:nvGrpSpPr>
          <p:grpSpPr>
            <a:xfrm>
              <a:off x="4782416" y="1931739"/>
              <a:ext cx="3736463" cy="2016978"/>
              <a:chOff x="4782416" y="1931739"/>
              <a:chExt cx="3736463" cy="2016978"/>
            </a:xfrm>
          </p:grpSpPr>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782416" y="1931739"/>
                <a:ext cx="786366" cy="2016978"/>
              </a:xfrm>
              <a:prstGeom prst="rect">
                <a:avLst/>
              </a:prstGeom>
            </p:spPr>
          </p:pic>
          <p:pic>
            <p:nvPicPr>
              <p:cNvPr id="15" name="Picture 14"/>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732513" y="1931739"/>
                <a:ext cx="786366" cy="2016978"/>
              </a:xfrm>
              <a:prstGeom prst="rect">
                <a:avLst/>
              </a:prstGeom>
            </p:spPr>
          </p:pic>
          <p:pic>
            <p:nvPicPr>
              <p:cNvPr id="25" name="Picture 2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765782" y="1931739"/>
                <a:ext cx="786366" cy="2016978"/>
              </a:xfrm>
              <a:prstGeom prst="rect">
                <a:avLst/>
              </a:prstGeom>
            </p:spPr>
          </p:pic>
          <p:pic>
            <p:nvPicPr>
              <p:cNvPr id="26" name="Picture 25"/>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749148" y="1931739"/>
                <a:ext cx="786366" cy="2016978"/>
              </a:xfrm>
              <a:prstGeom prst="rect">
                <a:avLst/>
              </a:prstGeom>
            </p:spPr>
          </p:pic>
        </p:grpSp>
        <p:sp>
          <p:nvSpPr>
            <p:cNvPr id="27" name="Rectangle 26"/>
            <p:cNvSpPr/>
            <p:nvPr/>
          </p:nvSpPr>
          <p:spPr>
            <a:xfrm>
              <a:off x="4699033" y="4686276"/>
              <a:ext cx="3800389"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w Cen MT"/>
                  <a:ea typeface="+mn-ea"/>
                  <a:cs typeface="+mn-cs"/>
                </a:rPr>
                <a:t>Only 1 in 4 people with DD receive services</a:t>
              </a:r>
              <a:endParaRPr kumimoji="0" lang="en-US" sz="2400" b="0" i="0" u="none" strike="noStrike" kern="1200" cap="none" spc="0" normalizeH="0" baseline="0" noProof="0" dirty="0">
                <a:ln>
                  <a:noFill/>
                </a:ln>
                <a:solidFill>
                  <a:prstClr val="black"/>
                </a:solidFill>
                <a:effectLst/>
                <a:uLnTx/>
                <a:uFillTx/>
                <a:latin typeface="Tw Cen MT"/>
                <a:ea typeface="+mn-ea"/>
                <a:cs typeface="+mn-cs"/>
              </a:endParaRPr>
            </a:p>
          </p:txBody>
        </p:sp>
      </p:grpSp>
    </p:spTree>
    <p:extLst>
      <p:ext uri="{BB962C8B-B14F-4D97-AF65-F5344CB8AC3E}">
        <p14:creationId xmlns:p14="http://schemas.microsoft.com/office/powerpoint/2010/main" val="2570468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132" name="Picture 3"/>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717968" y="-197893"/>
            <a:ext cx="1986926" cy="2013491"/>
          </a:xfrm>
          <a:prstGeom prst="rect">
            <a:avLst/>
          </a:prstGeom>
          <a:noFill/>
          <a:ln w="2857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5127" name="Picture 5"/>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3657598" y="-49400"/>
            <a:ext cx="1849821" cy="1864998"/>
          </a:xfrm>
          <a:prstGeom prst="rect">
            <a:avLst/>
          </a:prstGeom>
          <a:noFill/>
          <a:ln w="57150">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20487" name="Picture 8"/>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36760" y="0"/>
            <a:ext cx="1862000" cy="1837994"/>
          </a:xfrm>
          <a:prstGeom prst="rect">
            <a:avLst/>
          </a:prstGeom>
          <a:noFill/>
          <a:ln w="57150">
            <a:noFill/>
            <a:miter lim="800000"/>
            <a:headEnd/>
            <a:tailEnd/>
          </a:ln>
          <a:extLst>
            <a:ext uri="{909E8E84-426E-40dd-AFC4-6F175D3DCCD1}">
              <a14:hiddenFill xmlns:a14="http://schemas.microsoft.com/office/drawing/2010/main" xmlns="">
                <a:solidFill>
                  <a:srgbClr val="FFFFFF"/>
                </a:solidFill>
              </a14:hiddenFill>
            </a:ext>
          </a:extLst>
        </p:spPr>
      </p:pic>
      <p:pic>
        <p:nvPicPr>
          <p:cNvPr id="20489" name="Picture 16"/>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a:stretch/>
        </p:blipFill>
        <p:spPr bwMode="auto">
          <a:xfrm>
            <a:off x="7325709" y="3637615"/>
            <a:ext cx="2045638" cy="1591610"/>
          </a:xfrm>
          <a:prstGeom prst="rect">
            <a:avLst/>
          </a:prstGeom>
          <a:noFill/>
          <a:ln w="57150">
            <a:noFill/>
            <a:miter lim="800000"/>
            <a:headEnd/>
            <a:tailEnd/>
          </a:ln>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2290065" y="2074783"/>
            <a:ext cx="4563871" cy="270843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400" b="1" i="0" u="none" strike="noStrike" kern="1200" cap="none" spc="0" normalizeH="0" baseline="0" noProof="0" dirty="0" smtClean="0">
                <a:ln>
                  <a:noFill/>
                </a:ln>
                <a:solidFill>
                  <a:prstClr val="white"/>
                </a:solidFill>
                <a:effectLst/>
                <a:uLnTx/>
                <a:uFillTx/>
                <a:latin typeface="Tw Cen MT"/>
                <a:ea typeface="+mn-ea"/>
                <a:cs typeface="+mn-cs"/>
              </a:rPr>
              <a:t>All people have the </a:t>
            </a:r>
            <a:r>
              <a:rPr kumimoji="0" lang="en-US" sz="3400" b="1" i="0" u="none" strike="noStrike" kern="1200" cap="none" spc="0" normalizeH="0" baseline="0" noProof="0" dirty="0">
                <a:ln>
                  <a:noFill/>
                </a:ln>
                <a:solidFill>
                  <a:prstClr val="white"/>
                </a:solidFill>
                <a:effectLst/>
                <a:uLnTx/>
                <a:uFillTx/>
                <a:latin typeface="Tw Cen MT"/>
                <a:ea typeface="+mn-ea"/>
                <a:cs typeface="+mn-cs"/>
              </a:rPr>
              <a:t>right to </a:t>
            </a:r>
            <a:r>
              <a:rPr kumimoji="0" lang="en-US" sz="3400" b="1" i="0" u="none" strike="noStrike" kern="1200" cap="none" spc="0" normalizeH="0" baseline="0" noProof="0" dirty="0" smtClean="0">
                <a:ln>
                  <a:noFill/>
                </a:ln>
                <a:solidFill>
                  <a:prstClr val="white"/>
                </a:solidFill>
                <a:effectLst/>
                <a:uLnTx/>
                <a:uFillTx/>
                <a:latin typeface="Tw Cen MT"/>
                <a:ea typeface="+mn-ea"/>
                <a:cs typeface="+mn-cs"/>
              </a:rPr>
              <a:t>live</a:t>
            </a:r>
            <a:r>
              <a:rPr kumimoji="0" lang="en-US" sz="3400" b="1" i="0" u="none" strike="noStrike" kern="1200" cap="none" spc="0" normalizeH="0" baseline="0" noProof="0" dirty="0">
                <a:ln>
                  <a:noFill/>
                </a:ln>
                <a:solidFill>
                  <a:prstClr val="white"/>
                </a:solidFill>
                <a:effectLst/>
                <a:uLnTx/>
                <a:uFillTx/>
                <a:latin typeface="Tw Cen MT"/>
                <a:ea typeface="+mn-ea"/>
                <a:cs typeface="+mn-cs"/>
              </a:rPr>
              <a:t>, love, </a:t>
            </a:r>
            <a:r>
              <a:rPr kumimoji="0" lang="en-US" sz="3400" b="1" i="0" u="none" strike="noStrike" kern="1200" cap="none" spc="0" normalizeH="0" baseline="0" noProof="0" dirty="0" smtClean="0">
                <a:ln>
                  <a:noFill/>
                </a:ln>
                <a:solidFill>
                  <a:prstClr val="white"/>
                </a:solidFill>
                <a:effectLst/>
                <a:uLnTx/>
                <a:uFillTx/>
                <a:latin typeface="Tw Cen MT"/>
                <a:ea typeface="+mn-ea"/>
                <a:cs typeface="+mn-cs"/>
              </a:rPr>
              <a:t>work</a:t>
            </a:r>
            <a:r>
              <a:rPr kumimoji="0" lang="en-US" sz="3400" b="1" i="0" u="none" strike="noStrike" kern="1200" cap="none" spc="0" normalizeH="0" baseline="0" noProof="0" dirty="0">
                <a:ln>
                  <a:noFill/>
                </a:ln>
                <a:solidFill>
                  <a:prstClr val="white"/>
                </a:solidFill>
                <a:effectLst/>
                <a:uLnTx/>
                <a:uFillTx/>
                <a:latin typeface="Tw Cen MT"/>
                <a:ea typeface="+mn-ea"/>
                <a:cs typeface="+mn-cs"/>
              </a:rPr>
              <a:t>, play </a:t>
            </a:r>
            <a:r>
              <a:rPr kumimoji="0" lang="en-US" sz="3400" b="1" i="0" u="none" strike="noStrike" kern="1200" cap="none" spc="0" normalizeH="0" baseline="0" noProof="0" dirty="0" smtClean="0">
                <a:ln>
                  <a:noFill/>
                </a:ln>
                <a:solidFill>
                  <a:prstClr val="white"/>
                </a:solidFill>
                <a:effectLst/>
                <a:uLnTx/>
                <a:uFillTx/>
                <a:latin typeface="Tw Cen MT"/>
                <a:ea typeface="+mn-ea"/>
                <a:cs typeface="+mn-cs"/>
              </a:rPr>
              <a:t>and pursue </a:t>
            </a:r>
            <a:r>
              <a:rPr kumimoji="0" lang="en-US" sz="3400" b="1" i="0" u="none" strike="noStrike" kern="1200" cap="none" spc="0" normalizeH="0" baseline="0" noProof="0" dirty="0">
                <a:ln>
                  <a:noFill/>
                </a:ln>
                <a:solidFill>
                  <a:prstClr val="white"/>
                </a:solidFill>
                <a:effectLst/>
                <a:uLnTx/>
                <a:uFillTx/>
                <a:latin typeface="Tw Cen MT"/>
                <a:ea typeface="+mn-ea"/>
                <a:cs typeface="+mn-cs"/>
              </a:rPr>
              <a:t>their </a:t>
            </a:r>
            <a:r>
              <a:rPr kumimoji="0" lang="en-US" sz="3400" b="1" i="0" u="none" strike="noStrike" kern="1200" cap="none" spc="0" normalizeH="0" baseline="0" noProof="0" dirty="0" smtClean="0">
                <a:ln>
                  <a:noFill/>
                </a:ln>
                <a:solidFill>
                  <a:prstClr val="white"/>
                </a:solidFill>
                <a:effectLst/>
                <a:uLnTx/>
                <a:uFillTx/>
                <a:latin typeface="Tw Cen MT"/>
                <a:ea typeface="+mn-ea"/>
                <a:cs typeface="+mn-cs"/>
              </a:rPr>
              <a:t/>
            </a:r>
            <a:br>
              <a:rPr kumimoji="0" lang="en-US" sz="3400" b="1" i="0" u="none" strike="noStrike" kern="1200" cap="none" spc="0" normalizeH="0" baseline="0" noProof="0" dirty="0" smtClean="0">
                <a:ln>
                  <a:noFill/>
                </a:ln>
                <a:solidFill>
                  <a:prstClr val="white"/>
                </a:solidFill>
                <a:effectLst/>
                <a:uLnTx/>
                <a:uFillTx/>
                <a:latin typeface="Tw Cen MT"/>
                <a:ea typeface="+mn-ea"/>
                <a:cs typeface="+mn-cs"/>
              </a:rPr>
            </a:br>
            <a:r>
              <a:rPr kumimoji="0" lang="en-US" sz="3400" b="1" i="0" u="none" strike="noStrike" kern="1200" cap="none" spc="0" normalizeH="0" baseline="0" noProof="0" dirty="0" smtClean="0">
                <a:ln>
                  <a:noFill/>
                </a:ln>
                <a:solidFill>
                  <a:prstClr val="white"/>
                </a:solidFill>
                <a:effectLst/>
                <a:uLnTx/>
                <a:uFillTx/>
                <a:latin typeface="Tw Cen MT"/>
                <a:ea typeface="+mn-ea"/>
                <a:cs typeface="+mn-cs"/>
              </a:rPr>
              <a:t>dreams in </a:t>
            </a:r>
            <a:br>
              <a:rPr kumimoji="0" lang="en-US" sz="3400" b="1" i="0" u="none" strike="noStrike" kern="1200" cap="none" spc="0" normalizeH="0" baseline="0" noProof="0" dirty="0" smtClean="0">
                <a:ln>
                  <a:noFill/>
                </a:ln>
                <a:solidFill>
                  <a:prstClr val="white"/>
                </a:solidFill>
                <a:effectLst/>
                <a:uLnTx/>
                <a:uFillTx/>
                <a:latin typeface="Tw Cen MT"/>
                <a:ea typeface="+mn-ea"/>
                <a:cs typeface="+mn-cs"/>
              </a:rPr>
            </a:br>
            <a:r>
              <a:rPr kumimoji="0" lang="en-US" sz="3400" b="1" i="0" u="none" strike="noStrike" kern="1200" cap="none" spc="0" normalizeH="0" baseline="0" noProof="0" dirty="0" smtClean="0">
                <a:ln>
                  <a:noFill/>
                </a:ln>
                <a:solidFill>
                  <a:prstClr val="white"/>
                </a:solidFill>
                <a:effectLst/>
                <a:uLnTx/>
                <a:uFillTx/>
                <a:latin typeface="Tw Cen MT"/>
                <a:ea typeface="+mn-ea"/>
                <a:cs typeface="+mn-cs"/>
              </a:rPr>
              <a:t>their community</a:t>
            </a:r>
            <a:r>
              <a:rPr kumimoji="0" lang="en-US" sz="3400" b="1" i="0" u="none" strike="noStrike" kern="1200" cap="none" spc="0" normalizeH="0" baseline="0" noProof="0" dirty="0">
                <a:ln>
                  <a:noFill/>
                </a:ln>
                <a:solidFill>
                  <a:prstClr val="white"/>
                </a:solidFill>
                <a:effectLst/>
                <a:uLnTx/>
                <a:uFillTx/>
                <a:latin typeface="Tw Cen MT"/>
                <a:ea typeface="+mn-ea"/>
                <a:cs typeface="+mn-cs"/>
              </a:rPr>
              <a:t>. </a:t>
            </a:r>
          </a:p>
        </p:txBody>
      </p:sp>
      <p:pic>
        <p:nvPicPr>
          <p:cNvPr id="4" name="Picture 3"/>
          <p:cNvPicPr>
            <a:picLocks noChangeAspect="1"/>
          </p:cNvPicPr>
          <p:nvPr/>
        </p:nvPicPr>
        <p:blipFill rotWithShape="1">
          <a:blip r:embed="rId7" cstate="screen">
            <a:extLst>
              <a:ext uri="{28A0092B-C50C-407E-A947-70E740481C1C}">
                <a14:useLocalDpi xmlns:a14="http://schemas.microsoft.com/office/drawing/2010/main" val="0"/>
              </a:ext>
            </a:extLst>
          </a:blip>
          <a:srcRect/>
          <a:stretch/>
        </p:blipFill>
        <p:spPr>
          <a:xfrm>
            <a:off x="-1" y="1816978"/>
            <a:ext cx="1828800" cy="1577864"/>
          </a:xfrm>
          <a:prstGeom prst="rect">
            <a:avLst/>
          </a:prstGeom>
        </p:spPr>
      </p:pic>
      <p:pic>
        <p:nvPicPr>
          <p:cNvPr id="5" name="Picture 4"/>
          <p:cNvPicPr>
            <a:picLocks noChangeAspect="1"/>
          </p:cNvPicPr>
          <p:nvPr/>
        </p:nvPicPr>
        <p:blipFill rotWithShape="1">
          <a:blip r:embed="rId8" cstate="screen">
            <a:extLst>
              <a:ext uri="{28A0092B-C50C-407E-A947-70E740481C1C}">
                <a14:useLocalDpi xmlns:a14="http://schemas.microsoft.com/office/drawing/2010/main" val="0"/>
              </a:ext>
            </a:extLst>
          </a:blip>
          <a:srcRect b="-781"/>
          <a:stretch/>
        </p:blipFill>
        <p:spPr>
          <a:xfrm>
            <a:off x="0" y="3394842"/>
            <a:ext cx="1830187" cy="1828799"/>
          </a:xfrm>
          <a:prstGeom prst="rect">
            <a:avLst/>
          </a:prstGeom>
        </p:spPr>
      </p:pic>
      <p:pic>
        <p:nvPicPr>
          <p:cNvPr id="6" name="Picture 5"/>
          <p:cNvPicPr>
            <a:picLocks noChangeAspect="1"/>
          </p:cNvPicPr>
          <p:nvPr/>
        </p:nvPicPr>
        <p:blipFill rotWithShape="1">
          <a:blip r:embed="rId9" cstate="screen">
            <a:extLst>
              <a:ext uri="{28A0092B-C50C-407E-A947-70E740481C1C}">
                <a14:useLocalDpi xmlns:a14="http://schemas.microsoft.com/office/drawing/2010/main" val="0"/>
              </a:ext>
            </a:extLst>
          </a:blip>
          <a:srcRect/>
          <a:stretch/>
        </p:blipFill>
        <p:spPr>
          <a:xfrm>
            <a:off x="7315199" y="-8998"/>
            <a:ext cx="1828800" cy="1824596"/>
          </a:xfrm>
          <a:prstGeom prst="rect">
            <a:avLst/>
          </a:prstGeom>
        </p:spPr>
      </p:pic>
      <p:pic>
        <p:nvPicPr>
          <p:cNvPr id="8" name="Picture 7"/>
          <p:cNvPicPr>
            <a:picLocks noChangeAspect="1"/>
          </p:cNvPicPr>
          <p:nvPr/>
        </p:nvPicPr>
        <p:blipFill rotWithShape="1">
          <a:blip r:embed="rId10" cstate="screen">
            <a:extLst>
              <a:ext uri="{28A0092B-C50C-407E-A947-70E740481C1C}">
                <a14:useLocalDpi xmlns:a14="http://schemas.microsoft.com/office/drawing/2010/main" val="0"/>
              </a:ext>
            </a:extLst>
          </a:blip>
          <a:srcRect/>
          <a:stretch/>
        </p:blipFill>
        <p:spPr>
          <a:xfrm>
            <a:off x="1825240" y="5035234"/>
            <a:ext cx="1919189" cy="1828800"/>
          </a:xfrm>
          <a:prstGeom prst="rect">
            <a:avLst/>
          </a:prstGeom>
        </p:spPr>
      </p:pic>
      <p:pic>
        <p:nvPicPr>
          <p:cNvPr id="10" name="Picture 9"/>
          <p:cNvPicPr>
            <a:picLocks noChangeAspect="1"/>
          </p:cNvPicPr>
          <p:nvPr/>
        </p:nvPicPr>
        <p:blipFill rotWithShape="1">
          <a:blip r:embed="rId11" cstate="screen">
            <a:extLst>
              <a:ext uri="{28A0092B-C50C-407E-A947-70E740481C1C}">
                <a14:useLocalDpi xmlns:a14="http://schemas.microsoft.com/office/drawing/2010/main" val="0"/>
              </a:ext>
            </a:extLst>
          </a:blip>
          <a:srcRect/>
          <a:stretch/>
        </p:blipFill>
        <p:spPr>
          <a:xfrm>
            <a:off x="7315199" y="1815598"/>
            <a:ext cx="1828800" cy="1826468"/>
          </a:xfrm>
          <a:prstGeom prst="rect">
            <a:avLst/>
          </a:prstGeom>
        </p:spPr>
      </p:pic>
      <p:pic>
        <p:nvPicPr>
          <p:cNvPr id="12" name="Picture 11"/>
          <p:cNvPicPr>
            <a:picLocks noChangeAspect="1"/>
          </p:cNvPicPr>
          <p:nvPr/>
        </p:nvPicPr>
        <p:blipFill rotWithShape="1">
          <a:blip r:embed="rId12" cstate="screen">
            <a:extLst>
              <a:ext uri="{28A0092B-C50C-407E-A947-70E740481C1C}">
                <a14:useLocalDpi xmlns:a14="http://schemas.microsoft.com/office/drawing/2010/main" val="0"/>
              </a:ext>
            </a:extLst>
          </a:blip>
          <a:srcRect/>
          <a:stretch/>
        </p:blipFill>
        <p:spPr>
          <a:xfrm>
            <a:off x="7315199" y="5039710"/>
            <a:ext cx="1828800" cy="1827912"/>
          </a:xfrm>
          <a:prstGeom prst="rect">
            <a:avLst/>
          </a:prstGeom>
        </p:spPr>
      </p:pic>
      <p:pic>
        <p:nvPicPr>
          <p:cNvPr id="13" name="Picture 12"/>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5507419" y="-197893"/>
            <a:ext cx="1828800" cy="2026693"/>
          </a:xfrm>
          <a:prstGeom prst="rect">
            <a:avLst/>
          </a:prstGeom>
        </p:spPr>
      </p:pic>
      <p:pic>
        <p:nvPicPr>
          <p:cNvPr id="15" name="Picture 14"/>
          <p:cNvPicPr>
            <a:picLocks noChangeAspect="1"/>
          </p:cNvPicPr>
          <p:nvPr/>
        </p:nvPicPr>
        <p:blipFill rotWithShape="1">
          <a:blip r:embed="rId14" cstate="screen">
            <a:extLst>
              <a:ext uri="{28A0092B-C50C-407E-A947-70E740481C1C}">
                <a14:useLocalDpi xmlns:a14="http://schemas.microsoft.com/office/drawing/2010/main" val="0"/>
              </a:ext>
            </a:extLst>
          </a:blip>
          <a:srcRect/>
          <a:stretch/>
        </p:blipFill>
        <p:spPr>
          <a:xfrm>
            <a:off x="-3560" y="5039710"/>
            <a:ext cx="1828800" cy="1861032"/>
          </a:xfrm>
          <a:prstGeom prst="rect">
            <a:avLst/>
          </a:prstGeom>
        </p:spPr>
      </p:pic>
      <p:pic>
        <p:nvPicPr>
          <p:cNvPr id="16" name="Picture 15"/>
          <p:cNvPicPr>
            <a:picLocks noChangeAspect="1"/>
          </p:cNvPicPr>
          <p:nvPr/>
        </p:nvPicPr>
        <p:blipFill rotWithShape="1">
          <a:blip r:embed="rId15" cstate="screen">
            <a:extLst>
              <a:ext uri="{28A0092B-C50C-407E-A947-70E740481C1C}">
                <a14:useLocalDpi xmlns:a14="http://schemas.microsoft.com/office/drawing/2010/main" val="0"/>
              </a:ext>
            </a:extLst>
          </a:blip>
          <a:srcRect/>
          <a:stretch/>
        </p:blipFill>
        <p:spPr>
          <a:xfrm>
            <a:off x="5486399" y="5023166"/>
            <a:ext cx="1875974" cy="1877576"/>
          </a:xfrm>
          <a:prstGeom prst="rect">
            <a:avLst/>
          </a:prstGeom>
        </p:spPr>
      </p:pic>
      <p:pic>
        <p:nvPicPr>
          <p:cNvPr id="9" name="Picture 8"/>
          <p:cNvPicPr>
            <a:picLocks noChangeAspect="1"/>
          </p:cNvPicPr>
          <p:nvPr/>
        </p:nvPicPr>
        <p:blipFill rotWithShape="1">
          <a:blip r:embed="rId16" cstate="screen">
            <a:extLst>
              <a:ext uri="{28A0092B-C50C-407E-A947-70E740481C1C}">
                <a14:useLocalDpi xmlns:a14="http://schemas.microsoft.com/office/drawing/2010/main" val="0"/>
              </a:ext>
            </a:extLst>
          </a:blip>
          <a:srcRect r="-2"/>
          <a:stretch/>
        </p:blipFill>
        <p:spPr>
          <a:xfrm>
            <a:off x="3744429" y="5029200"/>
            <a:ext cx="1985083" cy="1828800"/>
          </a:xfrm>
          <a:prstGeom prst="rect">
            <a:avLst/>
          </a:prstGeom>
        </p:spPr>
      </p:pic>
    </p:spTree>
    <p:extLst>
      <p:ext uri="{BB962C8B-B14F-4D97-AF65-F5344CB8AC3E}">
        <p14:creationId xmlns:p14="http://schemas.microsoft.com/office/powerpoint/2010/main" val="3276895014"/>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1_cop-template purple with circles">
  <a:themeElements>
    <a:clrScheme name="lc2015-2">
      <a:dk1>
        <a:sysClr val="windowText" lastClr="000000"/>
      </a:dk1>
      <a:lt1>
        <a:sysClr val="window" lastClr="FFFFFF"/>
      </a:lt1>
      <a:dk2>
        <a:srgbClr val="44546A"/>
      </a:dk2>
      <a:lt2>
        <a:srgbClr val="E7E6E6"/>
      </a:lt2>
      <a:accent1>
        <a:srgbClr val="0083CA"/>
      </a:accent1>
      <a:accent2>
        <a:srgbClr val="59C6D5"/>
      </a:accent2>
      <a:accent3>
        <a:srgbClr val="8B5FA7"/>
      </a:accent3>
      <a:accent4>
        <a:srgbClr val="2F368F"/>
      </a:accent4>
      <a:accent5>
        <a:srgbClr val="EB1765"/>
      </a:accent5>
      <a:accent6>
        <a:srgbClr val="B6D27B"/>
      </a:accent6>
      <a:hlink>
        <a:srgbClr val="0563C1"/>
      </a:hlink>
      <a:folHlink>
        <a:srgbClr val="954F72"/>
      </a:folHlink>
    </a:clrScheme>
    <a:fontScheme name="Custom 3">
      <a:majorFont>
        <a:latin typeface="Georgia"/>
        <a:ea typeface=""/>
        <a:cs typeface=""/>
      </a:majorFont>
      <a:minorFont>
        <a:latin typeface="Tw Cen MT"/>
        <a:ea typeface=""/>
        <a:cs typeface=""/>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cop-template purple with circles" id="{D7496DBD-19F8-476D-A260-DD0C54E693D8}" vid="{C5CE7805-2DCB-486C-AEC6-3839DDC8D6CD}"/>
    </a:ext>
  </a:extLst>
</a:theme>
</file>

<file path=ppt/theme/theme2.xml><?xml version="1.0" encoding="utf-8"?>
<a:theme xmlns:a="http://schemas.openxmlformats.org/drawingml/2006/main" name="2_cop-template purple with circles">
  <a:themeElements>
    <a:clrScheme name="lc2015-2">
      <a:dk1>
        <a:sysClr val="windowText" lastClr="000000"/>
      </a:dk1>
      <a:lt1>
        <a:sysClr val="window" lastClr="FFFFFF"/>
      </a:lt1>
      <a:dk2>
        <a:srgbClr val="44546A"/>
      </a:dk2>
      <a:lt2>
        <a:srgbClr val="E7E6E6"/>
      </a:lt2>
      <a:accent1>
        <a:srgbClr val="0083CA"/>
      </a:accent1>
      <a:accent2>
        <a:srgbClr val="59C6D5"/>
      </a:accent2>
      <a:accent3>
        <a:srgbClr val="8B5FA7"/>
      </a:accent3>
      <a:accent4>
        <a:srgbClr val="2F368F"/>
      </a:accent4>
      <a:accent5>
        <a:srgbClr val="EB1765"/>
      </a:accent5>
      <a:accent6>
        <a:srgbClr val="B6D27B"/>
      </a:accent6>
      <a:hlink>
        <a:srgbClr val="0563C1"/>
      </a:hlink>
      <a:folHlink>
        <a:srgbClr val="954F72"/>
      </a:folHlink>
    </a:clrScheme>
    <a:fontScheme name="Custom 4">
      <a:majorFont>
        <a:latin typeface="Aleo"/>
        <a:ea typeface=""/>
        <a:cs typeface=""/>
      </a:majorFont>
      <a:minorFont>
        <a:latin typeface="Tw Cen MT"/>
        <a:ea typeface=""/>
        <a:cs typeface=""/>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cop-template purple with circles" id="{D7496DBD-19F8-476D-A260-DD0C54E693D8}" vid="{C5CE7805-2DCB-486C-AEC6-3839DDC8D6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 LifeCourse SLIDES - Save as or Copy the file</Template>
  <TotalTime>1048</TotalTime>
  <Words>2498</Words>
  <Application>Microsoft Office PowerPoint</Application>
  <PresentationFormat>On-screen Show (4:3)</PresentationFormat>
  <Paragraphs>388</Paragraphs>
  <Slides>68</Slides>
  <Notes>45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68</vt:i4>
      </vt:variant>
    </vt:vector>
  </HeadingPairs>
  <TitlesOfParts>
    <vt:vector size="78" baseType="lpstr">
      <vt:lpstr>Aleo</vt:lpstr>
      <vt:lpstr>Arial</vt:lpstr>
      <vt:lpstr>Calibri</vt:lpstr>
      <vt:lpstr>Courier New</vt:lpstr>
      <vt:lpstr>Georgia</vt:lpstr>
      <vt:lpstr>Gill Sans MT</vt:lpstr>
      <vt:lpstr>Tw Cen MT</vt:lpstr>
      <vt:lpstr>Wingdings</vt:lpstr>
      <vt:lpstr>1_cop-template purple with circles</vt:lpstr>
      <vt:lpstr>2_cop-template purple with circles</vt:lpstr>
      <vt:lpstr>Reach for the Star: Integrated Supports for a Good Life </vt:lpstr>
      <vt:lpstr>Welcome </vt:lpstr>
      <vt:lpstr>Nice to meet you</vt:lpstr>
      <vt:lpstr>Nice to meet you</vt:lpstr>
      <vt:lpstr>Last time we…</vt:lpstr>
      <vt:lpstr>Goals for this Session</vt:lpstr>
      <vt:lpstr>Charting the  LifeCourse Framework</vt:lpstr>
      <vt:lpstr>Focus on “ALL”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NOTHING ABOUT US  WITHOUT US!</vt:lpstr>
      <vt:lpstr>Integrated Supports</vt:lpstr>
      <vt:lpstr>Integrated Services and Supports</vt:lpstr>
      <vt:lpstr>Integrated Supports</vt:lpstr>
      <vt:lpstr>PowerPoint Presentation</vt:lpstr>
      <vt:lpstr>PowerPoint Presentation</vt:lpstr>
      <vt:lpstr>Integrated Supports</vt:lpstr>
      <vt:lpstr>PowerPoint Presentation</vt:lpstr>
      <vt:lpstr>Integrated Supports</vt:lpstr>
      <vt:lpstr>Integrated Supports Jeopardy! </vt:lpstr>
      <vt:lpstr>Contestant #1 </vt:lpstr>
      <vt:lpstr>PowerPoint Presentation</vt:lpstr>
      <vt:lpstr>Who can help me find a job or start my own business?</vt:lpstr>
      <vt:lpstr>Who can help me find a job or start my own business?</vt:lpstr>
      <vt:lpstr>Who can help me find a job or start my own business?</vt:lpstr>
      <vt:lpstr>Who can help me find a job or start my own business?</vt:lpstr>
      <vt:lpstr>Who can help me find a job or start my own business?</vt:lpstr>
      <vt:lpstr>Contestant #2 </vt:lpstr>
      <vt:lpstr>PowerPoint Presentation</vt:lpstr>
      <vt:lpstr>How can I make home modifications to live as independently as possible as I age?</vt:lpstr>
      <vt:lpstr>How can I make home modifications to live as independently as possible as I age?</vt:lpstr>
      <vt:lpstr>How can I make home modifications to live as independently as possible as I age?</vt:lpstr>
      <vt:lpstr>How can I make home modifications to live as independently as possible as I age?</vt:lpstr>
      <vt:lpstr>How can I make home modifications to live as independently as possible as I age?</vt:lpstr>
      <vt:lpstr>PowerPoint Presentation</vt:lpstr>
      <vt:lpstr>PowerPoint Presentation</vt:lpstr>
      <vt:lpstr>How am I exploring or developing my interests or finding new ones?</vt:lpstr>
      <vt:lpstr>PowerPoint Presentation</vt:lpstr>
      <vt:lpstr>PowerPoint Presentation</vt:lpstr>
      <vt:lpstr>PowerPoint Presentation</vt:lpstr>
      <vt:lpstr>PowerPoint Presentation</vt:lpstr>
      <vt:lpstr>Your LifeCourse Portfolio</vt:lpstr>
      <vt:lpstr>David’s Integrated Supports Star</vt:lpstr>
      <vt:lpstr>Your Integrated Supports Star</vt:lpstr>
      <vt:lpstr>David’s Integrated Supports Star</vt:lpstr>
      <vt:lpstr>Your Integrated Supports Star</vt:lpstr>
      <vt:lpstr>David’s Integrated Supports Star</vt:lpstr>
      <vt:lpstr>Your Integrated Supports Star</vt:lpstr>
      <vt:lpstr>David’s Integrated Supports Star</vt:lpstr>
      <vt:lpstr>Your Integrated Supports Star</vt:lpstr>
      <vt:lpstr>David’s Integrated Supports Star</vt:lpstr>
      <vt:lpstr>Your Integrated Supports Star</vt:lpstr>
      <vt:lpstr>Using your LifeCourse Portfolio </vt:lpstr>
      <vt:lpstr>How to use your Integrated Star</vt:lpstr>
      <vt:lpstr>Wrapup</vt:lpstr>
      <vt:lpstr>Reflection</vt:lpstr>
      <vt:lpstr>LifeCourse Drawing</vt:lpstr>
      <vt:lpstr>Rachel Hiles hilesr@umkc.edu </vt:lpstr>
      <vt:lpstr>David Forbes david.forbes@dmh.mo.gov </vt:lpstr>
      <vt:lpstr>If you need help along the way….</vt:lpstr>
      <vt:lpstr>Visit us online at lifecoursetools.com</vt:lpstr>
    </vt:vector>
  </TitlesOfParts>
  <Company>UMKC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Charting the Course to Your Good Life</dc:title>
  <dc:creator>Hiles, Rachel K.</dc:creator>
  <cp:lastModifiedBy>Hiles, Rachel K.</cp:lastModifiedBy>
  <cp:revision>112</cp:revision>
  <dcterms:created xsi:type="dcterms:W3CDTF">2017-04-20T14:31:28Z</dcterms:created>
  <dcterms:modified xsi:type="dcterms:W3CDTF">2017-04-24T16:53:09Z</dcterms:modified>
</cp:coreProperties>
</file>